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Inter Light"/>
      <p:regular r:id="rId36"/>
      <p:bold r:id="rId37"/>
      <p:italic r:id="rId38"/>
      <p:boldItalic r:id="rId39"/>
    </p:embeddedFont>
    <p:embeddedFont>
      <p:font typeface="Inter"/>
      <p:regular r:id="rId40"/>
      <p:bold r:id="rId41"/>
      <p:italic r:id="rId42"/>
      <p:boldItalic r:id="rId43"/>
    </p:embeddedFont>
    <p:embeddedFont>
      <p:font typeface="Inter Black"/>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72">
          <p15:clr>
            <a:srgbClr val="747775"/>
          </p15:clr>
        </p15:guide>
        <p15:guide id="2" pos="2880">
          <p15:clr>
            <a:srgbClr val="747775"/>
          </p15:clr>
        </p15:guide>
        <p15:guide id="3" orient="horz" pos="288">
          <p15:clr>
            <a:srgbClr val="747775"/>
          </p15:clr>
        </p15:guide>
        <p15:guide id="4" orient="horz" pos="726">
          <p15:clr>
            <a:srgbClr val="747775"/>
          </p15:clr>
        </p15:guide>
        <p15:guide id="5" orient="horz" pos="1613">
          <p15:clr>
            <a:srgbClr val="747775"/>
          </p15:clr>
        </p15:guide>
        <p15:guide id="6" pos="54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EF6EA3-00A6-4BC1-8624-1A3863AD6285}">
  <a:tblStyle styleId="{88EF6EA3-00A6-4BC1-8624-1A3863AD62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B34A8A-F99C-4A1B-9EEF-F59A25ECFB25}"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2"/>
        <p:guide pos="2880"/>
        <p:guide pos="288" orient="horz"/>
        <p:guide pos="726" orient="horz"/>
        <p:guide pos="1613" orient="horz"/>
        <p:guide pos="54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20" Type="http://schemas.openxmlformats.org/officeDocument/2006/relationships/slide" Target="slides/slide14.xml"/><Relationship Id="rId42" Type="http://schemas.openxmlformats.org/officeDocument/2006/relationships/font" Target="fonts/Inter-italic.fntdata"/><Relationship Id="rId41" Type="http://schemas.openxmlformats.org/officeDocument/2006/relationships/font" Target="fonts/Inter-bold.fntdata"/><Relationship Id="rId22" Type="http://schemas.openxmlformats.org/officeDocument/2006/relationships/slide" Target="slides/slide16.xml"/><Relationship Id="rId44" Type="http://schemas.openxmlformats.org/officeDocument/2006/relationships/font" Target="fonts/InterBlack-bold.fntdata"/><Relationship Id="rId21" Type="http://schemas.openxmlformats.org/officeDocument/2006/relationships/slide" Target="slides/slide15.xml"/><Relationship Id="rId43" Type="http://schemas.openxmlformats.org/officeDocument/2006/relationships/font" Target="fonts/Inter-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Inter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InterLight-bold.fntdata"/><Relationship Id="rId14" Type="http://schemas.openxmlformats.org/officeDocument/2006/relationships/slide" Target="slides/slide8.xml"/><Relationship Id="rId36" Type="http://schemas.openxmlformats.org/officeDocument/2006/relationships/font" Target="fonts/InterLight-regular.fntdata"/><Relationship Id="rId17" Type="http://schemas.openxmlformats.org/officeDocument/2006/relationships/slide" Target="slides/slide11.xml"/><Relationship Id="rId39" Type="http://schemas.openxmlformats.org/officeDocument/2006/relationships/font" Target="fonts/InterLight-boldItalic.fntdata"/><Relationship Id="rId16" Type="http://schemas.openxmlformats.org/officeDocument/2006/relationships/slide" Target="slides/slide10.xml"/><Relationship Id="rId38" Type="http://schemas.openxmlformats.org/officeDocument/2006/relationships/font" Target="fonts/Inter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13adbc26a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13adbc26a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we're presenting our analysis on restaurant inspection failures in New York City and evidence-based recommendations to improve food safety outcomes.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8ee1747ee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8ee1747ee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we’ll go into how we cleaned our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8ee1747ee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8ee1747ee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analysis required extensive data preparation. We worked with over 319,000 rows and 26 columns from the NYC Department of Health. The preparation involved four key steps: First, we split the large dataset into manageable batches and created a primary key for accurate record linking. Second, we performed quality checks, standardizing data types and flagging issues like placeholder dates showing 1/1/1900, missing coordinates, and invalid borough entries. Third, we removed duplicates and filled null values appropriately. Finally, we ensured the dataset was accurate and consistent for analysis in Excel and Tableau.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480472de2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480472de2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now walk you through our four key findings, starting with geography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8e6aeb0c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8e6aeb0c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Insight:</a:t>
            </a:r>
            <a:r>
              <a:rPr lang="en">
                <a:solidFill>
                  <a:schemeClr val="dk1"/>
                </a:solidFill>
              </a:rPr>
              <a:t> Despite representing only 20% of NYC's population, Manhattan accounts for over one-third of all failed inspections. This geographic concentration suggests location-specific factors are at play.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8e7949c2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8e7949c2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SPANNED 2015-2022</a:t>
            </a:r>
            <a:br>
              <a:rPr lang="en"/>
            </a:br>
            <a:br>
              <a:rPr lang="en"/>
            </a:br>
            <a:r>
              <a:rPr lang="en"/>
              <a:t>This chart shows inspection failures over time by borough. Notice the sharp drop in March 2020, that's the COVID-19 shutdowns. What's interesting is that Manhattan's dominance remains consistent across all time periods, and the pattern recovers post-COVID, showing this isn't a temporary anomaly.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e6aeb0c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e6aeb0c0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drill down to ZIP code level, the concentration becomes even clearer. The top 10 ZIP codes account for 18% of all failures citywide. Eight of these ten are in Manhattan. The top three hotspots are East Village, Midtown West, and Times Square—all high-density tourist and commercial districts. This suggests that restaurant density, older building stock, and high customer traffic may be contributing factors.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8e6aeb0c0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e6aeb0c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en"/>
            </a:br>
            <a:r>
              <a:rPr lang="en"/>
              <a:t>Moving to cuisine types, we found that American restaurants lead in failed inspections</a:t>
            </a:r>
            <a:r>
              <a:rPr lang="en"/>
              <a:t> at 15.5%</a:t>
            </a:r>
            <a:r>
              <a:rPr lang="en"/>
              <a:t>, followed by Chinese at 9.2% and Pizza at 5.2%. The top five cuisine types collectively account for 39% of all failures. This concentration suggests that targeted training programs for these specific cuisines could have substantial impact.</a:t>
            </a:r>
            <a:br>
              <a:rPr lang="en"/>
            </a:br>
            <a:br>
              <a:rPr lang="en"/>
            </a:br>
            <a:r>
              <a:rPr lang="en"/>
              <a:t>American cuisine restaurants account for the highest number of failed inspections in our sample (18.7</a:t>
            </a:r>
            <a:r>
              <a:rPr lang="en"/>
              <a:t>%)</a:t>
            </a:r>
            <a:r>
              <a:rPr lang="en"/>
              <a:t>, followed by Chinese (10.32%) and Pizza (6.08%). Notably, Coffee/Tea establishments represent 4.9% of failures despite typically having simpler food preparation processes, suggesting potential compliance gaps in this category.</a:t>
            </a:r>
            <a:endParaRPr/>
          </a:p>
          <a:p>
            <a:pPr indent="0" lvl="0" marL="0" rtl="0" algn="l">
              <a:spcBef>
                <a:spcPts val="0"/>
              </a:spcBef>
              <a:spcAft>
                <a:spcPts val="0"/>
              </a:spcAft>
              <a:buClr>
                <a:schemeClr val="dk1"/>
              </a:buClr>
              <a:buSzPts val="1100"/>
              <a:buFont typeface="Arial"/>
              <a:buNone/>
            </a:pPr>
            <a:r>
              <a:rPr lang="en"/>
              <a:t>The top 5 cuisine types—American, Chinese, Pizza, Coffee/Tea, and Latin American—collectively account for 40% of all failed inspections, indicating that targeted interventions for these categories could have substantial impact on overall food safety outcomes</a:t>
            </a:r>
            <a:endParaRPr/>
          </a:p>
          <a:p>
            <a:pPr indent="0" lvl="0" marL="0" rtl="0" algn="l">
              <a:spcBef>
                <a:spcPts val="0"/>
              </a:spcBef>
              <a:spcAft>
                <a:spcPts val="0"/>
              </a:spcAft>
              <a:buNone/>
            </a:pPr>
            <a:br>
              <a:rPr lang="en"/>
            </a:br>
            <a:r>
              <a:rPr lang="en"/>
              <a:t>Out of 29000 </a:t>
            </a:r>
            <a:r>
              <a:rPr lang="en"/>
              <a:t>restaurants</a:t>
            </a:r>
            <a:r>
              <a:rPr lang="en"/>
              <a:t> </a:t>
            </a:r>
            <a:br>
              <a:rPr lang="en"/>
            </a:br>
            <a:r>
              <a:rPr lang="en">
                <a:solidFill>
                  <a:schemeClr val="dk1"/>
                </a:solidFill>
              </a:rPr>
              <a:t>4887 </a:t>
            </a:r>
            <a:r>
              <a:rPr lang="en"/>
              <a:t>American </a:t>
            </a:r>
            <a:r>
              <a:rPr lang="en"/>
              <a:t>restaurants</a:t>
            </a:r>
            <a:r>
              <a:rPr lang="en"/>
              <a:t>  accounting for 60k inspections</a:t>
            </a:r>
            <a:br>
              <a:rPr lang="en"/>
            </a:br>
            <a:r>
              <a:rPr lang="en"/>
              <a:t>2181 chinese </a:t>
            </a:r>
            <a:r>
              <a:rPr lang="en"/>
              <a:t>restaurants</a:t>
            </a:r>
            <a:r>
              <a:rPr lang="en"/>
              <a:t> accounting for 33K inspections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e6aeb0c0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8e6aeb0c0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400">
                <a:solidFill>
                  <a:schemeClr val="dk1"/>
                </a:solidFill>
              </a:rPr>
              <a:t>Here's a critical finding: over half (52.58</a:t>
            </a:r>
            <a:r>
              <a:rPr lang="en" sz="1400">
                <a:solidFill>
                  <a:schemeClr val="dk1"/>
                </a:solidFill>
              </a:rPr>
              <a:t>%) </a:t>
            </a:r>
            <a:r>
              <a:rPr lang="en" sz="1400">
                <a:solidFill>
                  <a:schemeClr val="dk1"/>
                </a:solidFill>
              </a:rPr>
              <a:t>of all violations are classified as Critical, meaning they pose immediate threats to public health. This isn't about paperwork or minor infractions. We're talking about serious food safety hazards like temperature control failures, contamination, and pest issues. This tells us restaurant failures are driven by genuine safety problems</a:t>
            </a:r>
            <a:br>
              <a:rPr lang="en" sz="1400">
                <a:solidFill>
                  <a:schemeClr val="dk1"/>
                </a:solidFill>
              </a:rPr>
            </a:br>
            <a:br>
              <a:rPr lang="en" sz="1400">
                <a:solidFill>
                  <a:schemeClr val="dk1"/>
                </a:solidFill>
              </a:rPr>
            </a:br>
            <a:r>
              <a:rPr lang="en" sz="1400">
                <a:solidFill>
                  <a:schemeClr val="dk1"/>
                </a:solidFill>
              </a:rPr>
              <a:t>This chart shows how serious most violations actually are. Across all boroughs, more than half of the violations are labeled as </a:t>
            </a:r>
            <a:r>
              <a:rPr i="1" lang="en" sz="1400">
                <a:solidFill>
                  <a:schemeClr val="dk1"/>
                </a:solidFill>
              </a:rPr>
              <a:t>critical</a:t>
            </a:r>
            <a:r>
              <a:rPr lang="en" sz="1400">
                <a:solidFill>
                  <a:schemeClr val="dk1"/>
                </a:solidFill>
              </a:rPr>
              <a:t>. That means these aren’t just small paperwork errors — they’re real threats to public health. Examples include things like food being stored at the wrong temperature, contamination from improper cleaning, or pest issues.</a:t>
            </a:r>
            <a:endParaRPr sz="14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1400">
                <a:solidFill>
                  <a:schemeClr val="dk1"/>
                </a:solidFill>
              </a:rPr>
              <a:t>What’s important here is that these violations show genuine safety problems inside restaurants — not just missed documentation or inspection timing</a:t>
            </a:r>
            <a:endParaRPr sz="1400">
              <a:solidFill>
                <a:schemeClr val="dk1"/>
              </a:solidFill>
            </a:endParaRPr>
          </a:p>
          <a:p>
            <a:pPr indent="0" lvl="0" marL="0" rtl="0" algn="l">
              <a:lnSpc>
                <a:spcPct val="100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8e6aeb0c0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8e6aeb0c0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Due to the concerning amount of critically flagged inspections we decided to take a closer look into</a:t>
            </a:r>
            <a:br>
              <a:rPr lang="en"/>
            </a:br>
            <a:r>
              <a:rPr lang="en"/>
              <a:t>NOTE THESE ARE IN LOG SCALE</a:t>
            </a:r>
            <a:br>
              <a:rPr lang="en"/>
            </a:br>
            <a:r>
              <a:rPr lang="en"/>
              <a:t>Examining</a:t>
            </a:r>
            <a:r>
              <a:rPr lang="en"/>
              <a:t> the violation codes cited during these inspections </a:t>
            </a:r>
            <a:br>
              <a:rPr lang="en"/>
            </a:br>
            <a:r>
              <a:rPr lang="en"/>
              <a:t>We found that </a:t>
            </a:r>
            <a:r>
              <a:rPr lang="en"/>
              <a:t>infrastructure</a:t>
            </a:r>
            <a:r>
              <a:rPr lang="en"/>
              <a:t> and pests constitute the majority of all </a:t>
            </a:r>
            <a:r>
              <a:rPr lang="en"/>
              <a:t>restaurant</a:t>
            </a:r>
            <a:r>
              <a:rPr lang="en"/>
              <a:t> inspection</a:t>
            </a:r>
            <a:endParaRPr/>
          </a:p>
          <a:p>
            <a:pPr indent="0" lvl="0" marL="0" rtl="0" algn="l">
              <a:spcBef>
                <a:spcPts val="0"/>
              </a:spcBef>
              <a:spcAft>
                <a:spcPts val="0"/>
              </a:spcAft>
              <a:buClr>
                <a:schemeClr val="dk1"/>
              </a:buClr>
              <a:buSzPts val="1100"/>
              <a:buFont typeface="Arial"/>
              <a:buNone/>
            </a:pPr>
            <a:r>
              <a:rPr lang="en"/>
              <a:t>Our top 3 being  10f 08a 04L </a:t>
            </a:r>
            <a:br>
              <a:rPr lang="en"/>
            </a:br>
            <a:r>
              <a:rPr lang="en"/>
              <a:t>I would like to draw your attention to our chart and note that it is in log scale so</a:t>
            </a:r>
            <a:br>
              <a:rPr lang="en"/>
            </a:br>
            <a:r>
              <a:rPr lang="en"/>
              <a:t>W</a:t>
            </a:r>
            <a:r>
              <a:rPr lang="en"/>
              <a:t>hile these top ten constuted</a:t>
            </a:r>
            <a:r>
              <a:rPr lang="en"/>
              <a:t> more then 2/3rds of all total violations the amount of these violations that led to establishment closures was actually quite low</a:t>
            </a:r>
            <a:br>
              <a:rPr lang="en"/>
            </a:br>
            <a:br>
              <a:rPr lang="en"/>
            </a:br>
            <a:r>
              <a:rPr lang="en"/>
              <a:t>When we examined specific violations, three codes dominate. The most common violation (code 10F at 17.5%) is non-cleanable surfaces, meaning walls, floors, or ceilings in poor condition. Second is code 08A at 10.6%, which indicates facilities that aren't vermin-proof—gaps, holes, or openings. Third is code 04L at 7%, which is evidence of mice. Together, these three violations account for 35% of all violations. The top 10 violations represent nearly 72% of the total.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ee1747ee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8ee1747ee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see this especially while looking at the distributions of actions taken  by borough</a:t>
            </a:r>
            <a:br>
              <a:rPr lang="en">
                <a:solidFill>
                  <a:schemeClr val="dk1"/>
                </a:solidFill>
              </a:rPr>
            </a:br>
            <a:r>
              <a:rPr lang="en">
                <a:solidFill>
                  <a:schemeClr val="dk1"/>
                </a:solidFill>
              </a:rPr>
              <a:t>Where closures accounted for less then 5% of all violations</a:t>
            </a:r>
            <a:br>
              <a:rPr lang="en">
                <a:solidFill>
                  <a:schemeClr val="dk1"/>
                </a:solidFill>
              </a:rPr>
            </a:br>
            <a:r>
              <a:rPr lang="en">
                <a:solidFill>
                  <a:schemeClr val="dk1"/>
                </a:solidFill>
              </a:rPr>
              <a:t>Once again we see that manhattan dominates the total number of violations </a:t>
            </a:r>
            <a:br>
              <a:rPr lang="en">
                <a:solidFill>
                  <a:schemeClr val="dk1"/>
                </a:solidFill>
              </a:rPr>
            </a:br>
            <a:r>
              <a:rPr lang="en">
                <a:solidFill>
                  <a:schemeClr val="dk1"/>
                </a:solidFill>
              </a:rPr>
              <a:t>HOWever it manages to maintain the lowest closure rate of 3.21% when compared to boroughs of similar population density</a:t>
            </a:r>
            <a:br>
              <a:rPr lang="en">
                <a:solidFill>
                  <a:schemeClr val="dk1"/>
                </a:solidFill>
              </a:rPr>
            </a:br>
            <a:br>
              <a:rPr lang="en">
                <a:solidFill>
                  <a:schemeClr val="dk1"/>
                </a:solidFill>
              </a:rPr>
            </a:br>
            <a:br>
              <a:rPr lang="en">
                <a:solidFill>
                  <a:schemeClr val="dk1"/>
                </a:solidFill>
              </a:rPr>
            </a:br>
            <a:r>
              <a:rPr lang="en">
                <a:solidFill>
                  <a:schemeClr val="dk1"/>
                </a:solidFill>
              </a:rPr>
              <a:t>NOTE THESE ARE IN LOG SCALE</a:t>
            </a:r>
            <a:br>
              <a:rPr lang="en"/>
            </a:br>
            <a:r>
              <a:rPr lang="en"/>
              <a:t>This chart reveals an interesting enforcement pattern across boroughs. Despite Manhattan having the most restaurants and violations (over 116,000 total actions), it maintains the lowest closure rate at just 3.21%. Compare that to Staten Island, which has the highest closure rate at 96.95%, though far fewer total violations. The green sections show 'no violations' found during inspections, while orange represents closures and yellow shows violations cited. Manhattan's approach appears to favor citations and compliance support over closures, which aligns with our recommendation for supportive interventions rather than purely punitive enforcement.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480472de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480472de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a:t>
            </a:r>
            <a:r>
              <a:rPr lang="en"/>
              <a:t>agenda for today, we’ll be going over the background, objectives, data visualizations, summary, recommendations and ending it with the conclusion.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e6aeb0c0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8e6aeb0c0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includes fire,</a:t>
            </a:r>
            <a:r>
              <a:rPr lang="en"/>
              <a:t>accessibility</a:t>
            </a:r>
            <a:br>
              <a:rPr lang="en"/>
            </a:br>
            <a:r>
              <a:rPr lang="en"/>
              <a:t>When we categorize these violations, a clear pattern emerges. Infrastructure issues account for 35% of violations, pest control for 23%, and food handling for 19%. The remaining 23% includes administrative, employee, and equipment issues. The key insight here is that building conditions—not just food handling practices—are driving the majority of failures.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8e6aeb0c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8e6aeb0c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are the recommendations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e6aeb0c0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e6aeb0c0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Based on our analysis, we've developed five evidence-based recommendations that target the root causes we identified. Each addresses a specific factor contributing to failures.</a:t>
            </a:r>
            <a:br>
              <a:rPr lang="en">
                <a:solidFill>
                  <a:schemeClr val="dk1"/>
                </a:solidFill>
              </a:rPr>
            </a:br>
            <a:br>
              <a:rPr lang="en">
                <a:solidFill>
                  <a:schemeClr val="dk1"/>
                </a:solidFill>
              </a:rPr>
            </a:br>
            <a:r>
              <a:rPr lang="en">
                <a:solidFill>
                  <a:schemeClr val="dk1"/>
                </a:solidFill>
              </a:rPr>
              <a:t>1. First, establish a Geographic Hotspot Intervention Program. Increase inspection frequency by 50% in the top 10 ZIP codes and provide targeted compliance support through community partnerships. This concentrates resources where violations are most prevalent and could dramatically improve outcomes in Manhattan's highest-risk areas.</a:t>
            </a:r>
            <a:br>
              <a:rPr lang="en">
                <a:solidFill>
                  <a:schemeClr val="dk1"/>
                </a:solidFill>
              </a:rPr>
            </a:br>
            <a:br>
              <a:rPr lang="en">
                <a:solidFill>
                  <a:schemeClr val="dk1"/>
                </a:solidFill>
              </a:rPr>
            </a:br>
            <a:r>
              <a:rPr lang="en">
                <a:solidFill>
                  <a:schemeClr val="dk1"/>
                </a:solidFill>
              </a:rPr>
              <a:t>2. Second, develop restaurant-specific training programs. Create customized food safety modules for the top five cuisine types through partnerships with restaurant associations. Make training mandatory for prior violators and offer it in multiple languages. This equips staff with relevant, practical protocols tailored to their specific operational challenges.</a:t>
            </a:r>
            <a:br>
              <a:rPr lang="en">
                <a:solidFill>
                  <a:schemeClr val="dk1"/>
                </a:solidFill>
              </a:rPr>
            </a:br>
            <a:br>
              <a:rPr lang="en">
                <a:solidFill>
                  <a:schemeClr val="dk1"/>
                </a:solidFill>
              </a:rPr>
            </a:br>
            <a:r>
              <a:rPr lang="en">
                <a:solidFill>
                  <a:schemeClr val="dk1"/>
                </a:solidFill>
              </a:rPr>
              <a:t>3. Third, implement a Critical Violation Fast Response Protocol. Require re-inspection within 48 hours for any critical violation, with temporary closure until corrected. Assign dedicated compliance officers to work with repeat violators. This ensures immediate correction of serious public health threats rather than letting them persist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 Fourth, launch a Building Infrastructure Improvement Program. Provide grants and low-interest loans to help restaurants upgrade facilities, particularly in older buildings. Subsidize pest-proofing, surface repairs, and plumbing improvements. Require landlords to share costs for building-level issues. This removes structural barriers that prevent compliance, especially for small businesses in aging buildings.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5. Fifth, establish an Integrated Pest Management Program. Mandate monthly professional pest control for restaurants with prior pest violations and subsidize these services for small businesses. Create a 'pest-free certification' program with public recognition. Coordinate with the Sanitation Department on neighborhood-level abatement. This prevents recurring infestations through proactive, professional intervention.</a:t>
            </a:r>
            <a:br>
              <a:rPr lang="en">
                <a:solidFill>
                  <a:schemeClr val="dk1"/>
                </a:solidFill>
              </a:rPr>
            </a:b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e6aeb0c0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e6aeb0c0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reaching the end of our presentation.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8e6aeb0c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8e6aeb0c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NYC restaurant failures are driven primarily by infrastructure deficiencies and pest control issues, concentrated in Manhattan neighborhoods with older building stock. Our five targeted interventions address these root causes rather than just penalizing symptoms. By shifting from enforcement to support, NYC can create a more effective, sustainable approach to food safety that helps restaurants succeed while protecting public health.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8ee1747ee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ee1747ee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need to address an important data quality issue we discovered. While NYC's Department of Health assigns letter grades using a clear scoring system, we found that scores are sometimes released without an updated grade, or old grades are kept despite new scores. This leads to inconsistent reporting across restaurants and impacts businesses when third-party platforms like Yelp, Uber Eats, and DoorDash rely on outdated or mismatched data to promote restaurants. This inconsistency was one challenge we had to work around in our analysis."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8ee1747ee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8ee1747ee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r>
              <a:rPr lang="en"/>
              <a:t>This visualization exposes a major data quality issue in NYC's grading system. According to the official system, grades should follow clear score ranges: A for 0-13, B for 14-27, C for 28 and above, with G, N, P, and Z representing non-finalized grades. However, look at this chart, each vertical line represents an individual inspection, and you can see scores consistently falling outside their designated ranges. For example, grade A should only contain scores from 0-13, but you can see orange lines scattered across the entire spectrum, even reaching scores of 100 or higher. This inconsistency made it challenging to rely on grades alone in our analysis.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ee1747ee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ee1747ee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r>
              <a:rPr lang="en"/>
              <a:t>This </a:t>
            </a:r>
            <a:r>
              <a:rPr lang="en"/>
              <a:t>heat map</a:t>
            </a:r>
            <a:r>
              <a:rPr lang="en"/>
              <a:t> reveals the core of the grading problem. Each horizontal line represents an inspection with its score and assigned grade. The vast majority of scores are concentrated in the 'A' grade column.. However, look at what the red arrow is pointing to: scores between 0 and 40 in grade A. But identical score ranges also appear in grades B, C, and even the null category. If the grading system were consistent, we'd see clear separation &gt; low scores only in A, medium in B and C, high scores in the non-finalized categories. Instead, similar scores receive completely different grades, making grade-based analysis unreliable.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90f65ca8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890f65ca8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was based on NYC Open Data, DOHMH New York City Restaurant Inspection Results dataset.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e6aeb0c0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e6aeb0c0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8ef127894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8ef127894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8e7949c2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8e7949c2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a:t>
            </a:r>
            <a:r>
              <a:rPr lang="en"/>
              <a:t> we begin I would like to discuss what a </a:t>
            </a:r>
            <a:r>
              <a:rPr lang="en"/>
              <a:t>restaurant</a:t>
            </a:r>
            <a:r>
              <a:rPr lang="en"/>
              <a:t> </a:t>
            </a:r>
            <a:r>
              <a:rPr lang="en"/>
              <a:t>inspection</a:t>
            </a:r>
            <a:r>
              <a:rPr lang="en"/>
              <a:t> is and why it is important.</a:t>
            </a:r>
            <a:br>
              <a:rPr lang="en"/>
            </a:br>
            <a:r>
              <a:rPr lang="en"/>
              <a:t>An inspection is a official evaluation by local government that gives a business its seal of approval to </a:t>
            </a:r>
            <a:r>
              <a:rPr lang="en"/>
              <a:t>operate</a:t>
            </a:r>
            <a:endParaRPr/>
          </a:p>
          <a:p>
            <a:pPr indent="0" lvl="0" marL="0" rtl="0" algn="l">
              <a:spcBef>
                <a:spcPts val="0"/>
              </a:spcBef>
              <a:spcAft>
                <a:spcPts val="0"/>
              </a:spcAft>
              <a:buNone/>
            </a:pPr>
            <a:r>
              <a:rPr lang="en"/>
              <a:t>	These inspections are an industry standard ensure </a:t>
            </a:r>
            <a:r>
              <a:rPr lang="en"/>
              <a:t>compliance</a:t>
            </a:r>
            <a:r>
              <a:rPr lang="en"/>
              <a:t> with building, fire, food and safety regulations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8e7949c2a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8e7949c2a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e6aeb0c0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e6aeb0c0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we’re moving into Data description and headers Dtypes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90f65ca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90f65ca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diving into our analysis, we took an important step: understanding our data structure and quality. </a:t>
            </a:r>
            <a:r>
              <a:rPr lang="en"/>
              <a:t>We took an approach to understand the data first, the data quality, and potential data fields. For example, if we have A B and C, we’re trying to understand what ABC means.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90f65ca8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90f65ca8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We had to do some research on what the fields actually represented. The highlighted fields—borough, cuisine, inspection date, violation codes, critical flag, and score—became our focus areas.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890f65ca8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890f65ca8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We’re highlighting the most critical information for our analysis. We filtered out irrelevant content. This groundwork was essential for efficient, accurate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ay">
  <p:cSld name="TITLE_1_1_1_3">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52" name="Google Shape;52;p13"/>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3" name="Google Shape;53;p13"/>
          <p:cNvSpPr txBox="1"/>
          <p:nvPr>
            <p:ph idx="1" type="subTitle"/>
          </p:nvPr>
        </p:nvSpPr>
        <p:spPr>
          <a:xfrm>
            <a:off x="439625" y="1621075"/>
            <a:ext cx="7285500" cy="319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8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54" name="Google Shape;54;p13"/>
          <p:cNvSpPr txBox="1"/>
          <p:nvPr>
            <p:ph type="title"/>
          </p:nvPr>
        </p:nvSpPr>
        <p:spPr>
          <a:xfrm>
            <a:off x="439625" y="2020275"/>
            <a:ext cx="7285500" cy="1568400"/>
          </a:xfrm>
          <a:prstGeom prst="rect">
            <a:avLst/>
          </a:prstGeom>
        </p:spPr>
        <p:txBody>
          <a:bodyPr anchorCtr="0" anchor="t" bIns="91425" lIns="91425" spcFirstLastPara="1" rIns="91425" wrap="square" tIns="91425">
            <a:norm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55" name="Google Shape;55;p13"/>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56" name="Google Shape;56;p13"/>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blue">
  <p:cSld name="TITLE_ONLY_1_1_4_1_2_2">
    <p:bg>
      <p:bgPr>
        <a:solidFill>
          <a:schemeClr val="lt1"/>
        </a:solidFill>
      </p:bgPr>
    </p:bg>
    <p:spTree>
      <p:nvGrpSpPr>
        <p:cNvPr id="57" name="Shape 57"/>
        <p:cNvGrpSpPr/>
        <p:nvPr/>
      </p:nvGrpSpPr>
      <p:grpSpPr>
        <a:xfrm>
          <a:off x="0" y="0"/>
          <a:ext cx="0" cy="0"/>
          <a:chOff x="0" y="0"/>
          <a:chExt cx="0" cy="0"/>
        </a:xfrm>
      </p:grpSpPr>
      <p:sp>
        <p:nvSpPr>
          <p:cNvPr id="58" name="Google Shape;58;p1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rot="10800000">
            <a:off x="-4525" y="-25"/>
            <a:ext cx="30711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0" name="Google Shape;60;p14"/>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body"/>
          </p:nvPr>
        </p:nvSpPr>
        <p:spPr>
          <a:xfrm>
            <a:off x="3534925" y="1000075"/>
            <a:ext cx="5105100" cy="2973000"/>
          </a:xfrm>
          <a:prstGeom prst="rect">
            <a:avLst/>
          </a:prstGeom>
        </p:spPr>
        <p:txBody>
          <a:bodyPr anchorCtr="0" anchor="ctr" bIns="91425" lIns="91425" spcFirstLastPara="1" rIns="91425" wrap="square" tIns="91425">
            <a:norm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17500" lvl="1" marL="914400">
              <a:lnSpc>
                <a:spcPct val="150000"/>
              </a:lnSpc>
              <a:spcBef>
                <a:spcPts val="1000"/>
              </a:spcBef>
              <a:spcAft>
                <a:spcPts val="0"/>
              </a:spcAft>
              <a:buClr>
                <a:schemeClr val="dk1"/>
              </a:buClr>
              <a:buSzPts val="1400"/>
              <a:buChar char="○"/>
              <a:defRPr>
                <a:solidFill>
                  <a:schemeClr val="dk1"/>
                </a:solidFill>
              </a:defRPr>
            </a:lvl2pPr>
            <a:lvl3pPr indent="-317500" lvl="2" marL="1371600">
              <a:lnSpc>
                <a:spcPct val="150000"/>
              </a:lnSpc>
              <a:spcBef>
                <a:spcPts val="1000"/>
              </a:spcBef>
              <a:spcAft>
                <a:spcPts val="0"/>
              </a:spcAft>
              <a:buClr>
                <a:schemeClr val="dk1"/>
              </a:buClr>
              <a:buSzPts val="1400"/>
              <a:buChar char="■"/>
              <a:defRPr>
                <a:solidFill>
                  <a:schemeClr val="dk1"/>
                </a:solidFill>
              </a:defRPr>
            </a:lvl3pPr>
            <a:lvl4pPr indent="-317500" lvl="3" marL="1828800">
              <a:lnSpc>
                <a:spcPct val="150000"/>
              </a:lnSpc>
              <a:spcBef>
                <a:spcPts val="1000"/>
              </a:spcBef>
              <a:spcAft>
                <a:spcPts val="0"/>
              </a:spcAft>
              <a:buClr>
                <a:schemeClr val="dk1"/>
              </a:buClr>
              <a:buSzPts val="1400"/>
              <a:buChar char="●"/>
              <a:defRPr>
                <a:solidFill>
                  <a:schemeClr val="dk1"/>
                </a:solidFill>
              </a:defRPr>
            </a:lvl4pPr>
            <a:lvl5pPr indent="-317500" lvl="4" marL="2286000">
              <a:lnSpc>
                <a:spcPct val="150000"/>
              </a:lnSpc>
              <a:spcBef>
                <a:spcPts val="1000"/>
              </a:spcBef>
              <a:spcAft>
                <a:spcPts val="0"/>
              </a:spcAft>
              <a:buClr>
                <a:schemeClr val="dk1"/>
              </a:buClr>
              <a:buSzPts val="1400"/>
              <a:buChar char="○"/>
              <a:defRPr>
                <a:solidFill>
                  <a:schemeClr val="dk1"/>
                </a:solidFill>
              </a:defRPr>
            </a:lvl5pPr>
            <a:lvl6pPr indent="-317500" lvl="5" marL="2743200">
              <a:lnSpc>
                <a:spcPct val="150000"/>
              </a:lnSpc>
              <a:spcBef>
                <a:spcPts val="1000"/>
              </a:spcBef>
              <a:spcAft>
                <a:spcPts val="0"/>
              </a:spcAft>
              <a:buClr>
                <a:schemeClr val="dk1"/>
              </a:buClr>
              <a:buSzPts val="1400"/>
              <a:buChar char="■"/>
              <a:defRPr>
                <a:solidFill>
                  <a:schemeClr val="dk1"/>
                </a:solidFill>
              </a:defRPr>
            </a:lvl6pPr>
            <a:lvl7pPr indent="-317500" lvl="6" marL="3200400">
              <a:lnSpc>
                <a:spcPct val="150000"/>
              </a:lnSpc>
              <a:spcBef>
                <a:spcPts val="1000"/>
              </a:spcBef>
              <a:spcAft>
                <a:spcPts val="0"/>
              </a:spcAft>
              <a:buClr>
                <a:schemeClr val="dk1"/>
              </a:buClr>
              <a:buSzPts val="1400"/>
              <a:buChar char="●"/>
              <a:defRPr>
                <a:solidFill>
                  <a:schemeClr val="dk1"/>
                </a:solidFill>
              </a:defRPr>
            </a:lvl7pPr>
            <a:lvl8pPr indent="-317500" lvl="7" marL="3657600">
              <a:lnSpc>
                <a:spcPct val="150000"/>
              </a:lnSpc>
              <a:spcBef>
                <a:spcPts val="1000"/>
              </a:spcBef>
              <a:spcAft>
                <a:spcPts val="0"/>
              </a:spcAft>
              <a:buClr>
                <a:schemeClr val="dk1"/>
              </a:buClr>
              <a:buSzPts val="1400"/>
              <a:buChar char="○"/>
              <a:defRPr>
                <a:solidFill>
                  <a:schemeClr val="dk1"/>
                </a:solidFill>
              </a:defRPr>
            </a:lvl8pPr>
            <a:lvl9pPr indent="-317500" lvl="8" marL="4114800">
              <a:lnSpc>
                <a:spcPct val="150000"/>
              </a:lnSpc>
              <a:spcBef>
                <a:spcPts val="1000"/>
              </a:spcBef>
              <a:spcAft>
                <a:spcPts val="1000"/>
              </a:spcAft>
              <a:buClr>
                <a:schemeClr val="dk1"/>
              </a:buClr>
              <a:buSzPts val="1400"/>
              <a:buChar char="■"/>
              <a:defRPr>
                <a:solidFill>
                  <a:schemeClr val="dk1"/>
                </a:solidFill>
              </a:defRPr>
            </a:lvl9pPr>
          </a:lstStyle>
          <a:p/>
        </p:txBody>
      </p:sp>
      <p:pic>
        <p:nvPicPr>
          <p:cNvPr id="62" name="Google Shape;62;p14"/>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63" name="Google Shape;63;p14"/>
          <p:cNvSpPr txBox="1"/>
          <p:nvPr>
            <p:ph type="title"/>
          </p:nvPr>
        </p:nvSpPr>
        <p:spPr>
          <a:xfrm>
            <a:off x="431725" y="1000075"/>
            <a:ext cx="2322600" cy="1506900"/>
          </a:xfrm>
          <a:prstGeom prst="rect">
            <a:avLst/>
          </a:prstGeom>
        </p:spPr>
        <p:txBody>
          <a:bodyPr anchorCtr="0" anchor="b"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4"/>
          <p:cNvSpPr txBox="1"/>
          <p:nvPr>
            <p:ph idx="3" type="subTitle"/>
          </p:nvPr>
        </p:nvSpPr>
        <p:spPr>
          <a:xfrm>
            <a:off x="3534925" y="4870025"/>
            <a:ext cx="4629900" cy="182100"/>
          </a:xfrm>
          <a:prstGeom prst="rect">
            <a:avLst/>
          </a:prstGeom>
        </p:spPr>
        <p:txBody>
          <a:bodyPr anchorCtr="0" anchor="t" bIns="91425" lIns="91425" spcFirstLastPara="1" rIns="91425" wrap="square" tIns="91425">
            <a:normAutofit/>
          </a:bodyPr>
          <a:lstStyle>
            <a:lvl1pPr lvl="0">
              <a:spcBef>
                <a:spcPts val="0"/>
              </a:spcBef>
              <a:spcAft>
                <a:spcPts val="0"/>
              </a:spcAft>
              <a:buClr>
                <a:srgbClr val="9E9E9E"/>
              </a:buClr>
              <a:buSzPts val="1000"/>
              <a:buNone/>
              <a:defRPr sz="1000">
                <a:solidFill>
                  <a:srgbClr val="9E9E9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65" name="Shape 65"/>
        <p:cNvGrpSpPr/>
        <p:nvPr/>
      </p:nvGrpSpPr>
      <p:grpSpPr>
        <a:xfrm>
          <a:off x="0" y="0"/>
          <a:ext cx="0" cy="0"/>
          <a:chOff x="0" y="0"/>
          <a:chExt cx="0" cy="0"/>
        </a:xfrm>
      </p:grpSpPr>
      <p:sp>
        <p:nvSpPr>
          <p:cNvPr id="66" name="Google Shape;66;p1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txBox="1"/>
          <p:nvPr>
            <p:ph idx="1" type="body"/>
          </p:nvPr>
        </p:nvSpPr>
        <p:spPr>
          <a:xfrm>
            <a:off x="431700" y="1152475"/>
            <a:ext cx="828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68" name="Google Shape;68;p15"/>
          <p:cNvSpPr txBox="1"/>
          <p:nvPr>
            <p:ph idx="2" type="subTitle"/>
          </p:nvPr>
        </p:nvSpPr>
        <p:spPr>
          <a:xfrm>
            <a:off x="1996375" y="4870025"/>
            <a:ext cx="6186900" cy="182100"/>
          </a:xfrm>
          <a:prstGeom prst="rect">
            <a:avLst/>
          </a:prstGeom>
        </p:spPr>
        <p:txBody>
          <a:bodyPr anchorCtr="0" anchor="t" bIns="91425" lIns="91425" spcFirstLastPara="1" rIns="91425" wrap="square" tIns="91425">
            <a:normAutofit/>
          </a:bodyPr>
          <a:lstStyle>
            <a:lvl1pPr lvl="0">
              <a:spcBef>
                <a:spcPts val="0"/>
              </a:spcBef>
              <a:spcAft>
                <a:spcPts val="0"/>
              </a:spcAft>
              <a:buClr>
                <a:srgbClr val="9E9E9E"/>
              </a:buClr>
              <a:buSzPts val="1000"/>
              <a:buNone/>
              <a:defRPr sz="1000">
                <a:solidFill>
                  <a:srgbClr val="9E9E9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5"/>
          <p:cNvSpPr txBox="1"/>
          <p:nvPr>
            <p:ph type="title"/>
          </p:nvPr>
        </p:nvSpPr>
        <p:spPr>
          <a:xfrm>
            <a:off x="431725" y="368825"/>
            <a:ext cx="828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blue">
  <p:cSld name="BLANK_2_2">
    <p:bg>
      <p:bgPr>
        <a:solidFill>
          <a:schemeClr val="accent1"/>
        </a:solidFill>
      </p:bgPr>
    </p:bg>
    <p:spTree>
      <p:nvGrpSpPr>
        <p:cNvPr id="70" name="Shape 70"/>
        <p:cNvGrpSpPr/>
        <p:nvPr/>
      </p:nvGrpSpPr>
      <p:grpSpPr>
        <a:xfrm>
          <a:off x="0" y="0"/>
          <a:ext cx="0" cy="0"/>
          <a:chOff x="0" y="0"/>
          <a:chExt cx="0" cy="0"/>
        </a:xfrm>
      </p:grpSpPr>
      <p:sp>
        <p:nvSpPr>
          <p:cNvPr id="71" name="Google Shape;71;p1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6"/>
          <p:cNvSpPr txBox="1"/>
          <p:nvPr>
            <p:ph idx="1" type="subTitle"/>
          </p:nvPr>
        </p:nvSpPr>
        <p:spPr>
          <a:xfrm>
            <a:off x="431725" y="1698000"/>
            <a:ext cx="7814400" cy="48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3" name="Google Shape;73;p16"/>
          <p:cNvSpPr txBox="1"/>
          <p:nvPr>
            <p:ph type="title"/>
          </p:nvPr>
        </p:nvSpPr>
        <p:spPr>
          <a:xfrm>
            <a:off x="431725" y="2063675"/>
            <a:ext cx="7814400" cy="2007300"/>
          </a:xfrm>
          <a:prstGeom prst="rect">
            <a:avLst/>
          </a:prstGeom>
        </p:spPr>
        <p:txBody>
          <a:bodyPr anchorCtr="0" anchor="t" bIns="91425" lIns="91425" spcFirstLastPara="1" rIns="91425" wrap="square" tIns="91425">
            <a:norm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data.cityofnewyork.us/Health/DOHMH-New-York-City-Restaurant-Inspection-Results/43nn-pn8j/about_dat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7" name="Shape 77"/>
        <p:cNvGrpSpPr/>
        <p:nvPr/>
      </p:nvGrpSpPr>
      <p:grpSpPr>
        <a:xfrm>
          <a:off x="0" y="0"/>
          <a:ext cx="0" cy="0"/>
          <a:chOff x="0" y="0"/>
          <a:chExt cx="0" cy="0"/>
        </a:xfrm>
      </p:grpSpPr>
      <p:sp>
        <p:nvSpPr>
          <p:cNvPr id="78" name="Google Shape;78;p17"/>
          <p:cNvSpPr txBox="1"/>
          <p:nvPr>
            <p:ph idx="1" type="subTitle"/>
          </p:nvPr>
        </p:nvSpPr>
        <p:spPr>
          <a:xfrm>
            <a:off x="344375" y="1145600"/>
            <a:ext cx="7285500" cy="3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C601</a:t>
            </a:r>
            <a:endParaRPr/>
          </a:p>
        </p:txBody>
      </p:sp>
      <p:sp>
        <p:nvSpPr>
          <p:cNvPr id="79" name="Google Shape;79;p17"/>
          <p:cNvSpPr txBox="1"/>
          <p:nvPr>
            <p:ph type="title"/>
          </p:nvPr>
        </p:nvSpPr>
        <p:spPr>
          <a:xfrm>
            <a:off x="344375" y="1530316"/>
            <a:ext cx="7285500" cy="19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lt1"/>
                </a:solidFill>
              </a:rPr>
              <a:t>What factors drive restaurant inspection failures in NYC?</a:t>
            </a:r>
            <a:endParaRPr sz="4400">
              <a:solidFill>
                <a:schemeClr val="lt1"/>
              </a:solidFill>
            </a:endParaRPr>
          </a:p>
        </p:txBody>
      </p:sp>
      <p:sp>
        <p:nvSpPr>
          <p:cNvPr id="80" name="Google Shape;80;p17"/>
          <p:cNvSpPr txBox="1"/>
          <p:nvPr>
            <p:ph idx="1" type="subTitle"/>
          </p:nvPr>
        </p:nvSpPr>
        <p:spPr>
          <a:xfrm>
            <a:off x="344375" y="4251550"/>
            <a:ext cx="7285500" cy="31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a:highlight>
                  <a:schemeClr val="accent1"/>
                </a:highlight>
                <a:latin typeface="Arial"/>
                <a:ea typeface="Arial"/>
                <a:cs typeface="Arial"/>
                <a:sym typeface="Arial"/>
              </a:rPr>
              <a:t>Morgan, Luai, Briana</a:t>
            </a:r>
            <a:endParaRPr>
              <a:highlight>
                <a:schemeClr val="accent1"/>
              </a:highlight>
            </a:endParaRPr>
          </a:p>
        </p:txBody>
      </p:sp>
      <p:sp>
        <p:nvSpPr>
          <p:cNvPr id="81" name="Google Shape;81;p17"/>
          <p:cNvSpPr txBox="1"/>
          <p:nvPr/>
        </p:nvSpPr>
        <p:spPr>
          <a:xfrm>
            <a:off x="335725" y="3680125"/>
            <a:ext cx="6555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Data-driven strategies for improving food safety outcomes</a:t>
            </a:r>
            <a:endParaRPr sz="1800">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6"/>
          <p:cNvSpPr txBox="1"/>
          <p:nvPr>
            <p:ph type="title"/>
          </p:nvPr>
        </p:nvSpPr>
        <p:spPr>
          <a:xfrm>
            <a:off x="0" y="1541925"/>
            <a:ext cx="9144000" cy="9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Data cleaning procedure</a:t>
            </a:r>
            <a:endParaRPr sz="4400">
              <a:solidFill>
                <a:schemeClr val="lt1"/>
              </a:solidFill>
            </a:endParaRPr>
          </a:p>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2801500" y="2529525"/>
            <a:ext cx="971400" cy="971400"/>
          </a:xfrm>
          <a:prstGeom prst="rect">
            <a:avLst/>
          </a:prstGeom>
          <a:noFill/>
          <a:ln>
            <a:noFill/>
          </a:ln>
        </p:spPr>
      </p:pic>
      <p:pic>
        <p:nvPicPr>
          <p:cNvPr id="164" name="Google Shape;164;p26"/>
          <p:cNvPicPr preferRelativeResize="0"/>
          <p:nvPr/>
        </p:nvPicPr>
        <p:blipFill>
          <a:blip r:embed="rId4">
            <a:alphaModFix/>
          </a:blip>
          <a:stretch>
            <a:fillRect/>
          </a:stretch>
        </p:blipFill>
        <p:spPr>
          <a:xfrm>
            <a:off x="4092399" y="2524125"/>
            <a:ext cx="982200" cy="982200"/>
          </a:xfrm>
          <a:prstGeom prst="rect">
            <a:avLst/>
          </a:prstGeom>
          <a:noFill/>
          <a:ln>
            <a:noFill/>
          </a:ln>
        </p:spPr>
      </p:pic>
      <p:pic>
        <p:nvPicPr>
          <p:cNvPr id="165" name="Google Shape;165;p26"/>
          <p:cNvPicPr preferRelativeResize="0"/>
          <p:nvPr/>
        </p:nvPicPr>
        <p:blipFill>
          <a:blip r:embed="rId5">
            <a:alphaModFix/>
          </a:blip>
          <a:stretch>
            <a:fillRect/>
          </a:stretch>
        </p:blipFill>
        <p:spPr>
          <a:xfrm>
            <a:off x="5394100" y="2552525"/>
            <a:ext cx="948401" cy="94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7"/>
          <p:cNvSpPr txBox="1"/>
          <p:nvPr/>
        </p:nvSpPr>
        <p:spPr>
          <a:xfrm>
            <a:off x="239875" y="879225"/>
            <a:ext cx="8280600" cy="346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nter"/>
              <a:buAutoNum type="arabicPeriod"/>
            </a:pPr>
            <a:r>
              <a:rPr b="1" lang="en">
                <a:solidFill>
                  <a:schemeClr val="dk1"/>
                </a:solidFill>
              </a:rPr>
              <a:t>Data Overview</a:t>
            </a:r>
            <a:br>
              <a:rPr b="1" lang="en">
                <a:solidFill>
                  <a:schemeClr val="dk1"/>
                </a:solidFill>
              </a:rPr>
            </a:br>
            <a:r>
              <a:rPr lang="en">
                <a:solidFill>
                  <a:schemeClr val="dk1"/>
                </a:solidFill>
              </a:rPr>
              <a:t>- DOHMH Dataset included 319,806 rows and 26 columns from NYC Department of Health</a:t>
            </a:r>
            <a:br>
              <a:rPr lang="en">
                <a:solidFill>
                  <a:schemeClr val="dk1"/>
                </a:solidFill>
              </a:rPr>
            </a:br>
            <a:r>
              <a:rPr lang="en">
                <a:solidFill>
                  <a:schemeClr val="dk1"/>
                </a:solidFill>
              </a:rPr>
              <a:t>- Contained restaurant details, inspection results, and violation codes</a:t>
            </a:r>
            <a:endParaRPr>
              <a:solidFill>
                <a:schemeClr val="dk1"/>
              </a:solidFill>
            </a:endParaRPr>
          </a:p>
          <a:p>
            <a:pPr indent="-317500" lvl="0" marL="457200" rtl="0" algn="l">
              <a:spcBef>
                <a:spcPts val="0"/>
              </a:spcBef>
              <a:spcAft>
                <a:spcPts val="0"/>
              </a:spcAft>
              <a:buClr>
                <a:schemeClr val="dk1"/>
              </a:buClr>
              <a:buSzPts val="1400"/>
              <a:buAutoNum type="arabicPeriod"/>
            </a:pPr>
            <a:r>
              <a:rPr b="1" lang="en">
                <a:solidFill>
                  <a:schemeClr val="dk1"/>
                </a:solidFill>
              </a:rPr>
              <a:t>Data Structuring</a:t>
            </a:r>
            <a:br>
              <a:rPr b="1" lang="en">
                <a:solidFill>
                  <a:schemeClr val="dk1"/>
                </a:solidFill>
              </a:rPr>
            </a:br>
            <a:r>
              <a:rPr lang="en">
                <a:solidFill>
                  <a:schemeClr val="dk1"/>
                </a:solidFill>
              </a:rPr>
              <a:t>- Split the large dataset into smaller, manageable batches for efficiency</a:t>
            </a:r>
            <a:br>
              <a:rPr lang="en">
                <a:solidFill>
                  <a:schemeClr val="dk1"/>
                </a:solidFill>
              </a:rPr>
            </a:br>
            <a:r>
              <a:rPr lang="en">
                <a:solidFill>
                  <a:schemeClr val="dk1"/>
                </a:solidFill>
              </a:rPr>
              <a:t>- Created a Primary Key to uniquely identify each restaurant and link records accurately</a:t>
            </a:r>
            <a:endParaRPr>
              <a:solidFill>
                <a:schemeClr val="dk1"/>
              </a:solidFill>
            </a:endParaRPr>
          </a:p>
          <a:p>
            <a:pPr indent="-317500" lvl="0" marL="457200" rtl="0" algn="l">
              <a:spcBef>
                <a:spcPts val="0"/>
              </a:spcBef>
              <a:spcAft>
                <a:spcPts val="0"/>
              </a:spcAft>
              <a:buClr>
                <a:schemeClr val="dk1"/>
              </a:buClr>
              <a:buSzPts val="1400"/>
              <a:buAutoNum type="arabicPeriod"/>
            </a:pPr>
            <a:r>
              <a:rPr b="1" lang="en">
                <a:solidFill>
                  <a:schemeClr val="dk1"/>
                </a:solidFill>
              </a:rPr>
              <a:t>Data Quality Checks</a:t>
            </a:r>
            <a:br>
              <a:rPr lang="en">
                <a:solidFill>
                  <a:schemeClr val="dk1"/>
                </a:solidFill>
              </a:rPr>
            </a:br>
            <a:r>
              <a:rPr lang="en">
                <a:solidFill>
                  <a:schemeClr val="dk1"/>
                </a:solidFill>
              </a:rPr>
              <a:t>- Verified and standardized data types (dates, text, numbers)</a:t>
            </a:r>
            <a:br>
              <a:rPr lang="en">
                <a:solidFill>
                  <a:schemeClr val="dk1"/>
                </a:solidFill>
              </a:rPr>
            </a:br>
            <a:r>
              <a:rPr lang="en">
                <a:solidFill>
                  <a:schemeClr val="dk1"/>
                </a:solidFill>
              </a:rPr>
              <a:t>- Flagged and corrected invalid or missing entries, such as:</a:t>
            </a:r>
            <a:br>
              <a:rPr lang="en">
                <a:solidFill>
                  <a:schemeClr val="dk1"/>
                </a:solidFill>
              </a:rPr>
            </a:br>
            <a:r>
              <a:rPr lang="en">
                <a:solidFill>
                  <a:schemeClr val="dk1"/>
                </a:solidFill>
              </a:rPr>
              <a:t>	- Placeholder dates → 1/1/1900</a:t>
            </a:r>
            <a:br>
              <a:rPr lang="en">
                <a:solidFill>
                  <a:schemeClr val="dk1"/>
                </a:solidFill>
              </a:rPr>
            </a:br>
            <a:r>
              <a:rPr lang="en">
                <a:solidFill>
                  <a:schemeClr val="dk1"/>
                </a:solidFill>
              </a:rPr>
              <a:t>	- Missing coordinates → (0,0)</a:t>
            </a:r>
            <a:br>
              <a:rPr lang="en">
                <a:solidFill>
                  <a:schemeClr val="dk1"/>
                </a:solidFill>
              </a:rPr>
            </a:br>
            <a:r>
              <a:rPr lang="en">
                <a:solidFill>
                  <a:schemeClr val="dk1"/>
                </a:solidFill>
              </a:rPr>
              <a:t>	- Invalid borough entries → BORO = 0</a:t>
            </a:r>
            <a:endParaRPr>
              <a:solidFill>
                <a:schemeClr val="dk1"/>
              </a:solidFill>
            </a:endParaRPr>
          </a:p>
          <a:p>
            <a:pPr indent="-317500" lvl="0" marL="457200" rtl="0" algn="l">
              <a:spcBef>
                <a:spcPts val="0"/>
              </a:spcBef>
              <a:spcAft>
                <a:spcPts val="0"/>
              </a:spcAft>
              <a:buClr>
                <a:schemeClr val="dk1"/>
              </a:buClr>
              <a:buSzPts val="1400"/>
              <a:buAutoNum type="arabicPeriod"/>
            </a:pPr>
            <a:r>
              <a:rPr b="1" lang="en">
                <a:solidFill>
                  <a:schemeClr val="dk1"/>
                </a:solidFill>
              </a:rPr>
              <a:t>Cleaning &amp; Validation</a:t>
            </a:r>
            <a:br>
              <a:rPr b="1" lang="en">
                <a:solidFill>
                  <a:schemeClr val="dk1"/>
                </a:solidFill>
              </a:rPr>
            </a:br>
            <a:r>
              <a:rPr lang="en">
                <a:solidFill>
                  <a:schemeClr val="dk1"/>
                </a:solidFill>
              </a:rPr>
              <a:t>- Removed duplicates and filled null values where appropriate</a:t>
            </a:r>
            <a:br>
              <a:rPr lang="en">
                <a:solidFill>
                  <a:schemeClr val="dk1"/>
                </a:solidFill>
              </a:rPr>
            </a:br>
            <a:r>
              <a:rPr lang="en">
                <a:solidFill>
                  <a:schemeClr val="dk1"/>
                </a:solidFill>
              </a:rPr>
              <a:t>- Ensured the final dataset was accurate, consistent, and ready for analysis in Excel and Tableau</a:t>
            </a:r>
            <a:endParaRPr>
              <a:solidFill>
                <a:schemeClr val="dk1"/>
              </a:solidFill>
            </a:endParaRPr>
          </a:p>
        </p:txBody>
      </p:sp>
      <p:sp>
        <p:nvSpPr>
          <p:cNvPr id="172" name="Google Shape;172;p27"/>
          <p:cNvSpPr txBox="1"/>
          <p:nvPr>
            <p:ph type="title"/>
          </p:nvPr>
        </p:nvSpPr>
        <p:spPr>
          <a:xfrm>
            <a:off x="320050" y="296575"/>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preparation steps</a:t>
            </a:r>
            <a:endParaRPr sz="2400"/>
          </a:p>
        </p:txBody>
      </p:sp>
      <p:sp>
        <p:nvSpPr>
          <p:cNvPr id="173" name="Google Shape;173;p27"/>
          <p:cNvSpPr txBox="1"/>
          <p:nvPr>
            <p:ph idx="4294967295"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80FF"/>
        </a:solidFill>
      </p:bgPr>
    </p:bg>
    <p:spTree>
      <p:nvGrpSpPr>
        <p:cNvPr id="177" name="Shape 177"/>
        <p:cNvGrpSpPr/>
        <p:nvPr/>
      </p:nvGrpSpPr>
      <p:grpSpPr>
        <a:xfrm>
          <a:off x="0" y="0"/>
          <a:ext cx="0" cy="0"/>
          <a:chOff x="0" y="0"/>
          <a:chExt cx="0" cy="0"/>
        </a:xfrm>
      </p:grpSpPr>
      <p:sp>
        <p:nvSpPr>
          <p:cNvPr id="178" name="Google Shape;178;p2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8"/>
          <p:cNvSpPr txBox="1"/>
          <p:nvPr>
            <p:ph type="title"/>
          </p:nvPr>
        </p:nvSpPr>
        <p:spPr>
          <a:xfrm>
            <a:off x="0" y="1551324"/>
            <a:ext cx="9144000" cy="97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Key Findings</a:t>
            </a:r>
            <a:endParaRPr sz="4400">
              <a:solidFill>
                <a:schemeClr val="lt1"/>
              </a:solidFill>
            </a:endParaRPr>
          </a:p>
          <a:p>
            <a:pPr indent="0" lvl="0" marL="0" rtl="0" algn="ctr">
              <a:spcBef>
                <a:spcPts val="0"/>
              </a:spcBef>
              <a:spcAft>
                <a:spcPts val="0"/>
              </a:spcAft>
              <a:buNone/>
            </a:pPr>
            <a:r>
              <a:t/>
            </a:r>
            <a:endParaRPr/>
          </a:p>
        </p:txBody>
      </p:sp>
      <p:pic>
        <p:nvPicPr>
          <p:cNvPr id="180" name="Google Shape;180;p28"/>
          <p:cNvPicPr preferRelativeResize="0"/>
          <p:nvPr/>
        </p:nvPicPr>
        <p:blipFill>
          <a:blip r:embed="rId3">
            <a:alphaModFix/>
          </a:blip>
          <a:stretch>
            <a:fillRect/>
          </a:stretch>
        </p:blipFill>
        <p:spPr>
          <a:xfrm>
            <a:off x="2795400" y="2525525"/>
            <a:ext cx="971400" cy="971400"/>
          </a:xfrm>
          <a:prstGeom prst="rect">
            <a:avLst/>
          </a:prstGeom>
          <a:noFill/>
          <a:ln>
            <a:noFill/>
          </a:ln>
        </p:spPr>
      </p:pic>
      <p:pic>
        <p:nvPicPr>
          <p:cNvPr id="181" name="Google Shape;181;p28"/>
          <p:cNvPicPr preferRelativeResize="0"/>
          <p:nvPr/>
        </p:nvPicPr>
        <p:blipFill>
          <a:blip r:embed="rId4">
            <a:alphaModFix/>
          </a:blip>
          <a:stretch>
            <a:fillRect/>
          </a:stretch>
        </p:blipFill>
        <p:spPr>
          <a:xfrm>
            <a:off x="4086300" y="2515950"/>
            <a:ext cx="971400" cy="971400"/>
          </a:xfrm>
          <a:prstGeom prst="rect">
            <a:avLst/>
          </a:prstGeom>
          <a:noFill/>
          <a:ln>
            <a:noFill/>
          </a:ln>
        </p:spPr>
      </p:pic>
      <p:pic>
        <p:nvPicPr>
          <p:cNvPr id="182" name="Google Shape;182;p28"/>
          <p:cNvPicPr preferRelativeResize="0"/>
          <p:nvPr/>
        </p:nvPicPr>
        <p:blipFill>
          <a:blip r:embed="rId5">
            <a:alphaModFix/>
          </a:blip>
          <a:stretch>
            <a:fillRect/>
          </a:stretch>
        </p:blipFill>
        <p:spPr>
          <a:xfrm>
            <a:off x="5377200" y="2525525"/>
            <a:ext cx="971400" cy="9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9"/>
          <p:cNvSpPr txBox="1"/>
          <p:nvPr>
            <p:ph idx="1" type="body"/>
          </p:nvPr>
        </p:nvSpPr>
        <p:spPr>
          <a:xfrm>
            <a:off x="342723" y="1014500"/>
            <a:ext cx="27585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1400"/>
              </a:spcBef>
              <a:spcAft>
                <a:spcPts val="0"/>
              </a:spcAft>
              <a:buNone/>
            </a:pPr>
            <a:r>
              <a:rPr b="1" lang="en" sz="1600">
                <a:solidFill>
                  <a:schemeClr val="dk1"/>
                </a:solidFill>
                <a:latin typeface="Arial"/>
                <a:ea typeface="Arial"/>
                <a:cs typeface="Arial"/>
                <a:sym typeface="Arial"/>
              </a:rPr>
              <a:t>Manhattan dominates inspection failures</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lang="en">
                <a:solidFill>
                  <a:schemeClr val="dk1"/>
                </a:solidFill>
                <a:latin typeface="Arial"/>
                <a:ea typeface="Arial"/>
                <a:cs typeface="Arial"/>
                <a:sym typeface="Arial"/>
              </a:rPr>
              <a:t>Potential reasons:</a:t>
            </a:r>
            <a:endParaRPr>
              <a:solidFill>
                <a:schemeClr val="dk1"/>
              </a:solidFill>
              <a:latin typeface="Arial"/>
              <a:ea typeface="Arial"/>
              <a:cs typeface="Arial"/>
              <a:sym typeface="Arial"/>
            </a:endParaRPr>
          </a:p>
          <a:p>
            <a:pPr indent="-317500" lvl="0" marL="457200" rtl="0" algn="l">
              <a:lnSpc>
                <a:spcPct val="115000"/>
              </a:lnSpc>
              <a:spcBef>
                <a:spcPts val="1200"/>
              </a:spcBef>
              <a:spcAft>
                <a:spcPts val="0"/>
              </a:spcAft>
              <a:buClr>
                <a:schemeClr val="dk1"/>
              </a:buClr>
              <a:buSzPts val="1400"/>
              <a:buFont typeface="Arial"/>
              <a:buChar char="●"/>
            </a:pPr>
            <a:r>
              <a:rPr lang="en">
                <a:solidFill>
                  <a:schemeClr val="dk1"/>
                </a:solidFill>
                <a:latin typeface="Arial"/>
                <a:ea typeface="Arial"/>
                <a:cs typeface="Arial"/>
                <a:sym typeface="Arial"/>
              </a:rPr>
              <a:t>High restaurant density in these areas</a:t>
            </a:r>
            <a:endParaRPr>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Tourist-heavy locations may cause more frequent inspections</a:t>
            </a:r>
            <a:endParaRPr>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Older building infrastructure in some Manhattan neighborhoods</a:t>
            </a:r>
            <a:endParaRPr>
              <a:solidFill>
                <a:schemeClr val="dk1"/>
              </a:solidFill>
              <a:latin typeface="Arial"/>
              <a:ea typeface="Arial"/>
              <a:cs typeface="Arial"/>
              <a:sym typeface="Arial"/>
            </a:endParaRPr>
          </a:p>
          <a:p>
            <a:pPr indent="0" lvl="0" marL="0" rtl="0" algn="l">
              <a:spcBef>
                <a:spcPts val="1200"/>
              </a:spcBef>
              <a:spcAft>
                <a:spcPts val="1200"/>
              </a:spcAft>
              <a:buNone/>
            </a:pPr>
            <a:r>
              <a:t/>
            </a:r>
            <a:endParaRPr>
              <a:solidFill>
                <a:schemeClr val="dk1"/>
              </a:solidFill>
            </a:endParaRPr>
          </a:p>
        </p:txBody>
      </p:sp>
      <p:sp>
        <p:nvSpPr>
          <p:cNvPr id="189" name="Google Shape;189;p29"/>
          <p:cNvSpPr txBox="1"/>
          <p:nvPr>
            <p:ph type="title"/>
          </p:nvPr>
        </p:nvSpPr>
        <p:spPr>
          <a:xfrm>
            <a:off x="316000" y="306625"/>
            <a:ext cx="828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#1 - Geography</a:t>
            </a:r>
            <a:endParaRPr sz="2400"/>
          </a:p>
        </p:txBody>
      </p:sp>
      <p:pic>
        <p:nvPicPr>
          <p:cNvPr id="190" name="Google Shape;190;p29" title="Screenshot (76).png"/>
          <p:cNvPicPr preferRelativeResize="0"/>
          <p:nvPr/>
        </p:nvPicPr>
        <p:blipFill rotWithShape="1">
          <a:blip r:embed="rId3">
            <a:alphaModFix/>
          </a:blip>
          <a:srcRect b="23332" l="48430" r="29926" t="40345"/>
          <a:stretch/>
        </p:blipFill>
        <p:spPr>
          <a:xfrm>
            <a:off x="4649925" y="676775"/>
            <a:ext cx="4062398" cy="3835075"/>
          </a:xfrm>
          <a:prstGeom prst="rect">
            <a:avLst/>
          </a:prstGeom>
          <a:noFill/>
          <a:ln>
            <a:noFill/>
          </a:ln>
        </p:spPr>
      </p:pic>
      <p:sp>
        <p:nvSpPr>
          <p:cNvPr id="191" name="Google Shape;191;p29"/>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30"/>
          <p:cNvSpPr txBox="1"/>
          <p:nvPr>
            <p:ph type="title"/>
          </p:nvPr>
        </p:nvSpPr>
        <p:spPr>
          <a:xfrm>
            <a:off x="310000" y="279825"/>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Inspection Trends Over Time by Borough</a:t>
            </a:r>
            <a:endParaRPr sz="2400"/>
          </a:p>
        </p:txBody>
      </p:sp>
      <p:pic>
        <p:nvPicPr>
          <p:cNvPr id="198" name="Google Shape;198;p30" title="Screenshot (79).png"/>
          <p:cNvPicPr preferRelativeResize="0"/>
          <p:nvPr/>
        </p:nvPicPr>
        <p:blipFill rotWithShape="1">
          <a:blip r:embed="rId3">
            <a:alphaModFix/>
          </a:blip>
          <a:srcRect b="13579" l="29437" r="705" t="26836"/>
          <a:stretch/>
        </p:blipFill>
        <p:spPr>
          <a:xfrm>
            <a:off x="1089237" y="1206292"/>
            <a:ext cx="6965525" cy="3341825"/>
          </a:xfrm>
          <a:prstGeom prst="rect">
            <a:avLst/>
          </a:prstGeom>
          <a:noFill/>
          <a:ln>
            <a:noFill/>
          </a:ln>
        </p:spPr>
      </p:pic>
      <p:sp>
        <p:nvSpPr>
          <p:cNvPr id="199" name="Google Shape;199;p30"/>
          <p:cNvSpPr txBox="1"/>
          <p:nvPr/>
        </p:nvSpPr>
        <p:spPr>
          <a:xfrm>
            <a:off x="323355" y="673425"/>
            <a:ext cx="8333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Manhattan maintains highest failure rate consistently from 2015-2022, with brief COVID-19 disruption in 2020</a:t>
            </a:r>
            <a:endParaRPr sz="1200">
              <a:solidFill>
                <a:schemeClr val="dk1"/>
              </a:solidFill>
              <a:latin typeface="Inter"/>
              <a:ea typeface="Inter"/>
              <a:cs typeface="Inter"/>
              <a:sym typeface="Inter"/>
            </a:endParaRPr>
          </a:p>
        </p:txBody>
      </p:sp>
      <p:pic>
        <p:nvPicPr>
          <p:cNvPr id="200" name="Google Shape;200;p30" title="Screenshot (79).png"/>
          <p:cNvPicPr preferRelativeResize="0"/>
          <p:nvPr/>
        </p:nvPicPr>
        <p:blipFill>
          <a:blip r:embed="rId4">
            <a:alphaModFix/>
          </a:blip>
          <a:stretch>
            <a:fillRect/>
          </a:stretch>
        </p:blipFill>
        <p:spPr>
          <a:xfrm>
            <a:off x="1089225" y="1206301"/>
            <a:ext cx="7501366" cy="3663725"/>
          </a:xfrm>
          <a:prstGeom prst="rect">
            <a:avLst/>
          </a:prstGeom>
          <a:noFill/>
          <a:ln>
            <a:noFill/>
          </a:ln>
        </p:spPr>
      </p:pic>
      <p:sp>
        <p:nvSpPr>
          <p:cNvPr id="201" name="Google Shape;201;p30"/>
          <p:cNvSpPr/>
          <p:nvPr/>
        </p:nvSpPr>
        <p:spPr>
          <a:xfrm>
            <a:off x="4076050" y="1505700"/>
            <a:ext cx="632100" cy="432900"/>
          </a:xfrm>
          <a:prstGeom prst="rightArrow">
            <a:avLst>
              <a:gd fmla="val 50000" name="adj1"/>
              <a:gd fmla="val 50000" name="adj2"/>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30"/>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31"/>
          <p:cNvSpPr txBox="1"/>
          <p:nvPr>
            <p:ph idx="1" type="body"/>
          </p:nvPr>
        </p:nvSpPr>
        <p:spPr>
          <a:xfrm>
            <a:off x="329225" y="1033282"/>
            <a:ext cx="39522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None/>
            </a:pPr>
            <a:r>
              <a:rPr b="1" lang="en" sz="6400">
                <a:solidFill>
                  <a:schemeClr val="dk1"/>
                </a:solidFill>
                <a:latin typeface="Arial"/>
                <a:ea typeface="Arial"/>
                <a:cs typeface="Arial"/>
                <a:sym typeface="Arial"/>
              </a:rPr>
              <a:t>Top 3 Hotspots:</a:t>
            </a:r>
            <a:endParaRPr b="1" sz="64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ct val="100000"/>
              <a:buFont typeface="Arial"/>
              <a:buAutoNum type="arabicPeriod"/>
            </a:pPr>
            <a:r>
              <a:rPr lang="en" sz="6400">
                <a:solidFill>
                  <a:schemeClr val="dk1"/>
                </a:solidFill>
                <a:latin typeface="Arial"/>
                <a:ea typeface="Arial"/>
                <a:cs typeface="Arial"/>
                <a:sym typeface="Arial"/>
              </a:rPr>
              <a:t>10003 (East Village) - 7,506 violations</a:t>
            </a:r>
            <a:endParaRPr sz="64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ct val="100000"/>
              <a:buFont typeface="Arial"/>
              <a:buAutoNum type="arabicPeriod"/>
            </a:pPr>
            <a:r>
              <a:rPr lang="en" sz="6400">
                <a:solidFill>
                  <a:schemeClr val="dk1"/>
                </a:solidFill>
                <a:latin typeface="Arial"/>
                <a:ea typeface="Arial"/>
                <a:cs typeface="Arial"/>
                <a:sym typeface="Arial"/>
              </a:rPr>
              <a:t>10019 (Midtown West) - 7,058 violations</a:t>
            </a:r>
            <a:endParaRPr sz="64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ct val="100000"/>
              <a:buFont typeface="Arial"/>
              <a:buAutoNum type="arabicPeriod"/>
            </a:pPr>
            <a:r>
              <a:rPr lang="en" sz="6400">
                <a:solidFill>
                  <a:schemeClr val="dk1"/>
                </a:solidFill>
                <a:latin typeface="Arial"/>
                <a:ea typeface="Arial"/>
                <a:cs typeface="Arial"/>
                <a:sym typeface="Arial"/>
              </a:rPr>
              <a:t>10036 (Times Square) - 6,603 violations</a:t>
            </a:r>
            <a:endParaRPr sz="64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sz="6400">
                <a:solidFill>
                  <a:schemeClr val="dk1"/>
                </a:solidFill>
                <a:latin typeface="Arial"/>
                <a:ea typeface="Arial"/>
                <a:cs typeface="Arial"/>
                <a:sym typeface="Arial"/>
              </a:rPr>
              <a:t>Insight:</a:t>
            </a:r>
            <a:r>
              <a:rPr lang="en" sz="6400">
                <a:solidFill>
                  <a:schemeClr val="dk1"/>
                </a:solidFill>
                <a:latin typeface="Arial"/>
                <a:ea typeface="Arial"/>
                <a:cs typeface="Arial"/>
                <a:sym typeface="Arial"/>
              </a:rPr>
              <a:t> </a:t>
            </a:r>
            <a:endParaRPr sz="64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ct val="100000"/>
              <a:buFont typeface="Arial"/>
              <a:buChar char="●"/>
            </a:pPr>
            <a:r>
              <a:rPr lang="en" sz="6400">
                <a:solidFill>
                  <a:schemeClr val="dk1"/>
                </a:solidFill>
                <a:latin typeface="Arial"/>
                <a:ea typeface="Arial"/>
                <a:cs typeface="Arial"/>
                <a:sym typeface="Arial"/>
              </a:rPr>
              <a:t>8 of top 10 hotspots are in Manhattan's high-traffic tourist and commercial districts</a:t>
            </a:r>
            <a:endParaRPr>
              <a:solidFill>
                <a:schemeClr val="dk1"/>
              </a:solidFill>
            </a:endParaRPr>
          </a:p>
        </p:txBody>
      </p:sp>
      <p:sp>
        <p:nvSpPr>
          <p:cNvPr id="209" name="Google Shape;209;p31"/>
          <p:cNvSpPr txBox="1"/>
          <p:nvPr>
            <p:ph type="title"/>
          </p:nvPr>
        </p:nvSpPr>
        <p:spPr>
          <a:xfrm>
            <a:off x="329225" y="302600"/>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Top 10 ZIP Codes Account for 18% of All Failures</a:t>
            </a:r>
            <a:endParaRPr sz="2400"/>
          </a:p>
        </p:txBody>
      </p:sp>
      <p:pic>
        <p:nvPicPr>
          <p:cNvPr id="210" name="Google Shape;210;p31" title="Screenshot 2025-10-02 at 9.30.07 AM.png"/>
          <p:cNvPicPr preferRelativeResize="0"/>
          <p:nvPr/>
        </p:nvPicPr>
        <p:blipFill>
          <a:blip r:embed="rId3">
            <a:alphaModFix/>
          </a:blip>
          <a:stretch>
            <a:fillRect/>
          </a:stretch>
        </p:blipFill>
        <p:spPr>
          <a:xfrm>
            <a:off x="4760125" y="1163053"/>
            <a:ext cx="3952201" cy="3270043"/>
          </a:xfrm>
          <a:prstGeom prst="rect">
            <a:avLst/>
          </a:prstGeom>
          <a:noFill/>
          <a:ln>
            <a:noFill/>
          </a:ln>
        </p:spPr>
      </p:pic>
      <p:sp>
        <p:nvSpPr>
          <p:cNvPr id="211" name="Google Shape;211;p31"/>
          <p:cNvSpPr/>
          <p:nvPr/>
        </p:nvSpPr>
        <p:spPr>
          <a:xfrm>
            <a:off x="4760125" y="1468815"/>
            <a:ext cx="3952200" cy="8655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1"/>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32"/>
          <p:cNvSpPr txBox="1"/>
          <p:nvPr>
            <p:ph idx="1" type="body"/>
          </p:nvPr>
        </p:nvSpPr>
        <p:spPr>
          <a:xfrm>
            <a:off x="324875" y="1014433"/>
            <a:ext cx="828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en" sz="1600">
                <a:solidFill>
                  <a:schemeClr val="dk1"/>
                </a:solidFill>
                <a:latin typeface="Arial"/>
                <a:ea typeface="Arial"/>
                <a:cs typeface="Arial"/>
                <a:sym typeface="Arial"/>
              </a:rPr>
              <a:t>American, Chinese, Pizza lead failures</a:t>
            </a:r>
            <a:endParaRPr>
              <a:solidFill>
                <a:schemeClr val="dk1"/>
              </a:solidFill>
              <a:latin typeface="Arial"/>
              <a:ea typeface="Arial"/>
              <a:cs typeface="Arial"/>
              <a:sym typeface="Arial"/>
            </a:endParaRPr>
          </a:p>
          <a:p>
            <a:pPr indent="-317500" lvl="0" marL="457200" rtl="0" algn="l">
              <a:lnSpc>
                <a:spcPct val="115000"/>
              </a:lnSpc>
              <a:spcBef>
                <a:spcPts val="1200"/>
              </a:spcBef>
              <a:spcAft>
                <a:spcPts val="0"/>
              </a:spcAft>
              <a:buClr>
                <a:schemeClr val="dk1"/>
              </a:buClr>
              <a:buSzPts val="1400"/>
              <a:buFont typeface="Arial"/>
              <a:buChar char="●"/>
            </a:pPr>
            <a:r>
              <a:rPr b="1" lang="en">
                <a:solidFill>
                  <a:schemeClr val="dk1"/>
                </a:solidFill>
                <a:latin typeface="Arial"/>
                <a:ea typeface="Arial"/>
                <a:cs typeface="Arial"/>
                <a:sym typeface="Arial"/>
              </a:rPr>
              <a:t>Key point: </a:t>
            </a:r>
            <a:r>
              <a:rPr lang="en">
                <a:solidFill>
                  <a:schemeClr val="dk1"/>
                </a:solidFill>
                <a:latin typeface="Arial"/>
                <a:ea typeface="Arial"/>
                <a:cs typeface="Arial"/>
                <a:sym typeface="Arial"/>
              </a:rPr>
              <a:t>Top 5 cuisines = 39% of failures</a:t>
            </a:r>
            <a:endParaRPr>
              <a:solidFill>
                <a:schemeClr val="dk1"/>
              </a:solidFill>
            </a:endParaRPr>
          </a:p>
        </p:txBody>
      </p:sp>
      <p:sp>
        <p:nvSpPr>
          <p:cNvPr id="219" name="Google Shape;219;p32"/>
          <p:cNvSpPr txBox="1"/>
          <p:nvPr>
            <p:ph type="title"/>
          </p:nvPr>
        </p:nvSpPr>
        <p:spPr>
          <a:xfrm>
            <a:off x="324875" y="293364"/>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#2 - </a:t>
            </a:r>
            <a:r>
              <a:rPr lang="en" sz="2400"/>
              <a:t>Cuisine Types </a:t>
            </a:r>
            <a:endParaRPr sz="2400"/>
          </a:p>
        </p:txBody>
      </p:sp>
      <p:pic>
        <p:nvPicPr>
          <p:cNvPr id="220" name="Google Shape;220;p32" title="Screenshot (105).png"/>
          <p:cNvPicPr preferRelativeResize="0"/>
          <p:nvPr/>
        </p:nvPicPr>
        <p:blipFill rotWithShape="1">
          <a:blip r:embed="rId3">
            <a:alphaModFix/>
          </a:blip>
          <a:srcRect b="0" l="367" r="367" t="0"/>
          <a:stretch/>
        </p:blipFill>
        <p:spPr>
          <a:xfrm>
            <a:off x="1592375" y="1936050"/>
            <a:ext cx="5959302" cy="2892474"/>
          </a:xfrm>
          <a:prstGeom prst="rect">
            <a:avLst/>
          </a:prstGeom>
          <a:noFill/>
          <a:ln>
            <a:noFill/>
          </a:ln>
        </p:spPr>
      </p:pic>
      <p:sp>
        <p:nvSpPr>
          <p:cNvPr id="221" name="Google Shape;221;p32"/>
          <p:cNvSpPr/>
          <p:nvPr/>
        </p:nvSpPr>
        <p:spPr>
          <a:xfrm>
            <a:off x="1678675" y="2184175"/>
            <a:ext cx="5724300" cy="12399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32"/>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3"/>
          <p:cNvSpPr txBox="1"/>
          <p:nvPr>
            <p:ph idx="1" type="body"/>
          </p:nvPr>
        </p:nvSpPr>
        <p:spPr>
          <a:xfrm>
            <a:off x="337418" y="871080"/>
            <a:ext cx="8280600" cy="298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600">
                <a:solidFill>
                  <a:schemeClr val="dk1"/>
                </a:solidFill>
              </a:rPr>
              <a:t>Over half of violations in each borough are critical</a:t>
            </a:r>
            <a:endParaRPr sz="1600">
              <a:solidFill>
                <a:schemeClr val="dk1"/>
              </a:solidFill>
            </a:endParaRPr>
          </a:p>
          <a:p>
            <a:pPr indent="0" lvl="0" marL="0" rtl="0" algn="l">
              <a:spcBef>
                <a:spcPts val="400"/>
              </a:spcBef>
              <a:spcAft>
                <a:spcPts val="1200"/>
              </a:spcAft>
              <a:buNone/>
            </a:pPr>
            <a:r>
              <a:t/>
            </a:r>
            <a:endParaRPr>
              <a:solidFill>
                <a:schemeClr val="dk1"/>
              </a:solidFill>
            </a:endParaRPr>
          </a:p>
        </p:txBody>
      </p:sp>
      <p:sp>
        <p:nvSpPr>
          <p:cNvPr id="229" name="Google Shape;229;p33"/>
          <p:cNvSpPr txBox="1"/>
          <p:nvPr>
            <p:ph type="title"/>
          </p:nvPr>
        </p:nvSpPr>
        <p:spPr>
          <a:xfrm>
            <a:off x="327987" y="302810"/>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#3 - </a:t>
            </a:r>
            <a:r>
              <a:rPr lang="en" sz="2400"/>
              <a:t>Severity</a:t>
            </a:r>
            <a:endParaRPr sz="2400"/>
          </a:p>
        </p:txBody>
      </p:sp>
      <p:pic>
        <p:nvPicPr>
          <p:cNvPr id="230" name="Google Shape;230;p33" title="Screenshot (78).png"/>
          <p:cNvPicPr preferRelativeResize="0"/>
          <p:nvPr/>
        </p:nvPicPr>
        <p:blipFill>
          <a:blip r:embed="rId3">
            <a:alphaModFix/>
          </a:blip>
          <a:stretch>
            <a:fillRect/>
          </a:stretch>
        </p:blipFill>
        <p:spPr>
          <a:xfrm>
            <a:off x="1085162" y="1409000"/>
            <a:ext cx="6973677" cy="3417250"/>
          </a:xfrm>
          <a:prstGeom prst="rect">
            <a:avLst/>
          </a:prstGeom>
          <a:noFill/>
          <a:ln>
            <a:noFill/>
          </a:ln>
        </p:spPr>
      </p:pic>
      <p:sp>
        <p:nvSpPr>
          <p:cNvPr id="231" name="Google Shape;231;p33"/>
          <p:cNvSpPr/>
          <p:nvPr/>
        </p:nvSpPr>
        <p:spPr>
          <a:xfrm rot="10800000">
            <a:off x="3643425" y="2128475"/>
            <a:ext cx="632100" cy="432900"/>
          </a:xfrm>
          <a:prstGeom prst="rightArrow">
            <a:avLst>
              <a:gd fmla="val 50000" name="adj1"/>
              <a:gd fmla="val 50000" name="adj2"/>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3"/>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4"/>
          <p:cNvSpPr txBox="1"/>
          <p:nvPr>
            <p:ph idx="2" type="subTitle"/>
          </p:nvPr>
        </p:nvSpPr>
        <p:spPr>
          <a:xfrm>
            <a:off x="1996375" y="4870025"/>
            <a:ext cx="6186900" cy="182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sp>
        <p:nvSpPr>
          <p:cNvPr id="239" name="Google Shape;239;p34"/>
          <p:cNvSpPr txBox="1"/>
          <p:nvPr>
            <p:ph type="title"/>
          </p:nvPr>
        </p:nvSpPr>
        <p:spPr>
          <a:xfrm>
            <a:off x="327987" y="312241"/>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#4 - </a:t>
            </a:r>
            <a:r>
              <a:rPr lang="en" sz="2400"/>
              <a:t>Violation Types</a:t>
            </a:r>
            <a:endParaRPr sz="2400"/>
          </a:p>
        </p:txBody>
      </p:sp>
      <p:pic>
        <p:nvPicPr>
          <p:cNvPr id="240" name="Google Shape;240;p34" title="Screenshot (94).png"/>
          <p:cNvPicPr preferRelativeResize="0"/>
          <p:nvPr/>
        </p:nvPicPr>
        <p:blipFill>
          <a:blip r:embed="rId3">
            <a:alphaModFix/>
          </a:blip>
          <a:stretch>
            <a:fillRect/>
          </a:stretch>
        </p:blipFill>
        <p:spPr>
          <a:xfrm>
            <a:off x="2319855" y="853125"/>
            <a:ext cx="6820845" cy="4199000"/>
          </a:xfrm>
          <a:prstGeom prst="rect">
            <a:avLst/>
          </a:prstGeom>
          <a:noFill/>
          <a:ln>
            <a:noFill/>
          </a:ln>
        </p:spPr>
      </p:pic>
      <p:sp>
        <p:nvSpPr>
          <p:cNvPr id="241" name="Google Shape;241;p34"/>
          <p:cNvSpPr txBox="1"/>
          <p:nvPr/>
        </p:nvSpPr>
        <p:spPr>
          <a:xfrm>
            <a:off x="334375" y="1013300"/>
            <a:ext cx="1915200" cy="3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Infrastructure &amp; pests constitute the majority of restaurant violations.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Improper construction or maintenance 10F(17.5%), </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Conditions conducive to attracting vermin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08A (10.6%),</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Evidence of mice in facility 04L (7.0%)</a:t>
            </a:r>
            <a:endParaRPr>
              <a:solidFill>
                <a:schemeClr val="dk1"/>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35"/>
          <p:cNvSpPr txBox="1"/>
          <p:nvPr>
            <p:ph idx="1" type="body"/>
          </p:nvPr>
        </p:nvSpPr>
        <p:spPr>
          <a:xfrm>
            <a:off x="334008" y="1014078"/>
            <a:ext cx="19071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1400"/>
              </a:spcBef>
              <a:spcAft>
                <a:spcPts val="0"/>
              </a:spcAft>
              <a:buNone/>
            </a:pPr>
            <a:r>
              <a:rPr lang="en" sz="1600">
                <a:solidFill>
                  <a:schemeClr val="dk1"/>
                </a:solidFill>
              </a:rPr>
              <a:t>Despite Manhattan having the most </a:t>
            </a:r>
            <a:r>
              <a:rPr lang="en" sz="1600">
                <a:solidFill>
                  <a:schemeClr val="dk1"/>
                </a:solidFill>
              </a:rPr>
              <a:t>restaurants</a:t>
            </a:r>
            <a:r>
              <a:rPr lang="en" sz="1600">
                <a:solidFill>
                  <a:schemeClr val="dk1"/>
                </a:solidFill>
              </a:rPr>
              <a:t> and violations, it maintains the lowest closure rate of 3.21% as compared to boroughs of </a:t>
            </a:r>
            <a:r>
              <a:rPr lang="en" sz="1600">
                <a:solidFill>
                  <a:schemeClr val="dk1"/>
                </a:solidFill>
              </a:rPr>
              <a:t>similar</a:t>
            </a:r>
            <a:r>
              <a:rPr lang="en" sz="1600">
                <a:solidFill>
                  <a:schemeClr val="dk1"/>
                </a:solidFill>
              </a:rPr>
              <a:t> population </a:t>
            </a:r>
            <a:r>
              <a:rPr lang="en" sz="1600">
                <a:solidFill>
                  <a:schemeClr val="dk1"/>
                </a:solidFill>
              </a:rPr>
              <a:t>density</a:t>
            </a:r>
            <a:r>
              <a:rPr lang="en">
                <a:solidFill>
                  <a:schemeClr val="dk1"/>
                </a:solidFill>
              </a:rPr>
              <a:t>.</a:t>
            </a:r>
            <a:endParaRPr>
              <a:solidFill>
                <a:schemeClr val="dk1"/>
              </a:solidFill>
            </a:endParaRPr>
          </a:p>
          <a:p>
            <a:pPr indent="0" lvl="0" marL="0" rtl="0" algn="l">
              <a:spcBef>
                <a:spcPts val="4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48" name="Google Shape;248;p35"/>
          <p:cNvSpPr txBox="1"/>
          <p:nvPr>
            <p:ph type="title"/>
          </p:nvPr>
        </p:nvSpPr>
        <p:spPr>
          <a:xfrm>
            <a:off x="326863" y="298917"/>
            <a:ext cx="82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Finding #4 - Violation Types</a:t>
            </a:r>
            <a:endParaRPr sz="2400"/>
          </a:p>
        </p:txBody>
      </p:sp>
      <p:pic>
        <p:nvPicPr>
          <p:cNvPr id="249" name="Google Shape;249;p35" title="Screenshot (101).png"/>
          <p:cNvPicPr preferRelativeResize="0"/>
          <p:nvPr/>
        </p:nvPicPr>
        <p:blipFill>
          <a:blip r:embed="rId3">
            <a:alphaModFix/>
          </a:blip>
          <a:stretch>
            <a:fillRect/>
          </a:stretch>
        </p:blipFill>
        <p:spPr>
          <a:xfrm>
            <a:off x="2399525" y="1152475"/>
            <a:ext cx="6744476" cy="3457675"/>
          </a:xfrm>
          <a:prstGeom prst="rect">
            <a:avLst/>
          </a:prstGeom>
          <a:noFill/>
          <a:ln>
            <a:noFill/>
          </a:ln>
        </p:spPr>
      </p:pic>
      <p:sp>
        <p:nvSpPr>
          <p:cNvPr id="250" name="Google Shape;250;p35"/>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8"/>
          <p:cNvSpPr txBox="1"/>
          <p:nvPr>
            <p:ph idx="1" type="body"/>
          </p:nvPr>
        </p:nvSpPr>
        <p:spPr>
          <a:xfrm>
            <a:off x="3534925" y="1000075"/>
            <a:ext cx="5105100" cy="29730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en"/>
              <a:t>Background</a:t>
            </a:r>
            <a:endParaRPr/>
          </a:p>
          <a:p>
            <a:pPr indent="-330200" lvl="0" marL="457200" rtl="0" algn="l">
              <a:spcBef>
                <a:spcPts val="0"/>
              </a:spcBef>
              <a:spcAft>
                <a:spcPts val="0"/>
              </a:spcAft>
              <a:buSzPts val="1600"/>
              <a:buChar char="●"/>
            </a:pPr>
            <a:r>
              <a:rPr lang="en"/>
              <a:t>Objectives</a:t>
            </a:r>
            <a:endParaRPr/>
          </a:p>
          <a:p>
            <a:pPr indent="-330200" lvl="0" marL="457200" rtl="0" algn="l">
              <a:spcBef>
                <a:spcPts val="0"/>
              </a:spcBef>
              <a:spcAft>
                <a:spcPts val="0"/>
              </a:spcAft>
              <a:buSzPts val="1600"/>
              <a:buChar char="●"/>
            </a:pPr>
            <a:r>
              <a:rPr lang="en"/>
              <a:t>Data Visualizations</a:t>
            </a:r>
            <a:endParaRPr/>
          </a:p>
          <a:p>
            <a:pPr indent="-330200" lvl="0" marL="457200" rtl="0" algn="l">
              <a:spcBef>
                <a:spcPts val="0"/>
              </a:spcBef>
              <a:spcAft>
                <a:spcPts val="0"/>
              </a:spcAft>
              <a:buSzPts val="1600"/>
              <a:buChar char="●"/>
            </a:pPr>
            <a:r>
              <a:rPr lang="en"/>
              <a:t>Summary</a:t>
            </a:r>
            <a:endParaRPr/>
          </a:p>
          <a:p>
            <a:pPr indent="-330200" lvl="0" marL="457200" rtl="0" algn="l">
              <a:spcBef>
                <a:spcPts val="0"/>
              </a:spcBef>
              <a:spcAft>
                <a:spcPts val="0"/>
              </a:spcAft>
              <a:buSzPts val="1600"/>
              <a:buChar char="●"/>
            </a:pPr>
            <a:r>
              <a:rPr lang="en"/>
              <a:t>Recommendations</a:t>
            </a:r>
            <a:endParaRPr/>
          </a:p>
          <a:p>
            <a:pPr indent="-330200" lvl="0" marL="457200" rtl="0" algn="l">
              <a:spcBef>
                <a:spcPts val="0"/>
              </a:spcBef>
              <a:spcAft>
                <a:spcPts val="0"/>
              </a:spcAft>
              <a:buSzPts val="1600"/>
              <a:buChar char="●"/>
            </a:pPr>
            <a:r>
              <a:rPr lang="en"/>
              <a:t>Conclusion</a:t>
            </a:r>
            <a:endParaRPr/>
          </a:p>
        </p:txBody>
      </p:sp>
      <p:sp>
        <p:nvSpPr>
          <p:cNvPr id="87" name="Google Shape;87;p1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ph type="title"/>
          </p:nvPr>
        </p:nvSpPr>
        <p:spPr>
          <a:xfrm>
            <a:off x="431725" y="1000075"/>
            <a:ext cx="2322600" cy="1506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Agenda</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36"/>
          <p:cNvSpPr txBox="1"/>
          <p:nvPr>
            <p:ph idx="1" type="body"/>
          </p:nvPr>
        </p:nvSpPr>
        <p:spPr>
          <a:xfrm>
            <a:off x="335576" y="1012658"/>
            <a:ext cx="3064200" cy="3416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None/>
            </a:pPr>
            <a:r>
              <a:rPr b="1" lang="en" sz="1600">
                <a:solidFill>
                  <a:schemeClr val="dk1"/>
                </a:solidFill>
                <a:latin typeface="Arial"/>
                <a:ea typeface="Arial"/>
                <a:cs typeface="Arial"/>
                <a:sym typeface="Arial"/>
              </a:rPr>
              <a:t>Problem Categories:</a:t>
            </a:r>
            <a:endParaRPr b="1" sz="1600">
              <a:solidFill>
                <a:schemeClr val="dk1"/>
              </a:solidFill>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n" sz="1600">
                <a:solidFill>
                  <a:schemeClr val="dk1"/>
                </a:solidFill>
                <a:latin typeface="Arial"/>
                <a:ea typeface="Arial"/>
                <a:cs typeface="Arial"/>
                <a:sym typeface="Arial"/>
              </a:rPr>
              <a:t>Infrastructure issues: 35%</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Pest control: 23%</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Food handling: 19%</a:t>
            </a:r>
            <a:endParaRPr sz="1600">
              <a:solidFill>
                <a:schemeClr val="dk1"/>
              </a:solidFill>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n" sz="1600">
                <a:solidFill>
                  <a:schemeClr val="dk1"/>
                </a:solidFill>
                <a:latin typeface="Arial"/>
                <a:ea typeface="Arial"/>
                <a:cs typeface="Arial"/>
                <a:sym typeface="Arial"/>
              </a:rPr>
              <a:t>Other: 23%</a:t>
            </a:r>
            <a:br>
              <a:rPr lang="en"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sz="1600">
                <a:solidFill>
                  <a:schemeClr val="dk1"/>
                </a:solidFill>
              </a:rPr>
              <a:t>Key insight:</a:t>
            </a:r>
            <a:r>
              <a:rPr lang="en" sz="1600">
                <a:solidFill>
                  <a:schemeClr val="dk1"/>
                </a:solidFill>
              </a:rPr>
              <a:t> Building conditions drive failures, not just food handling</a:t>
            </a:r>
            <a:endParaRPr sz="1600">
              <a:solidFill>
                <a:schemeClr val="dk1"/>
              </a:solidFill>
            </a:endParaRPr>
          </a:p>
          <a:p>
            <a:pPr indent="0" lvl="0" marL="0" rtl="0" algn="l">
              <a:spcBef>
                <a:spcPts val="1200"/>
              </a:spcBef>
              <a:spcAft>
                <a:spcPts val="1200"/>
              </a:spcAft>
              <a:buNone/>
            </a:pPr>
            <a:br>
              <a:rPr lang="en">
                <a:solidFill>
                  <a:schemeClr val="dk1"/>
                </a:solidFill>
              </a:rPr>
            </a:br>
            <a:endParaRPr>
              <a:solidFill>
                <a:schemeClr val="dk1"/>
              </a:solidFill>
            </a:endParaRPr>
          </a:p>
        </p:txBody>
      </p:sp>
      <p:sp>
        <p:nvSpPr>
          <p:cNvPr id="257" name="Google Shape;257;p36"/>
          <p:cNvSpPr txBox="1"/>
          <p:nvPr>
            <p:ph type="title"/>
          </p:nvPr>
        </p:nvSpPr>
        <p:spPr>
          <a:xfrm>
            <a:off x="353078" y="298917"/>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this means</a:t>
            </a:r>
            <a:endParaRPr sz="2400"/>
          </a:p>
        </p:txBody>
      </p:sp>
      <p:pic>
        <p:nvPicPr>
          <p:cNvPr id="258" name="Google Shape;258;p36"/>
          <p:cNvPicPr preferRelativeResize="0"/>
          <p:nvPr/>
        </p:nvPicPr>
        <p:blipFill>
          <a:blip r:embed="rId3">
            <a:alphaModFix/>
          </a:blip>
          <a:stretch>
            <a:fillRect/>
          </a:stretch>
        </p:blipFill>
        <p:spPr>
          <a:xfrm>
            <a:off x="3621501" y="914825"/>
            <a:ext cx="5241688" cy="3672191"/>
          </a:xfrm>
          <a:prstGeom prst="rect">
            <a:avLst/>
          </a:prstGeom>
          <a:noFill/>
          <a:ln>
            <a:noFill/>
          </a:ln>
        </p:spPr>
      </p:pic>
      <p:sp>
        <p:nvSpPr>
          <p:cNvPr id="259" name="Google Shape;259;p36"/>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80FF"/>
        </a:solidFill>
      </p:bgPr>
    </p:bg>
    <p:spTree>
      <p:nvGrpSpPr>
        <p:cNvPr id="263" name="Shape 263"/>
        <p:cNvGrpSpPr/>
        <p:nvPr/>
      </p:nvGrpSpPr>
      <p:grpSpPr>
        <a:xfrm>
          <a:off x="0" y="0"/>
          <a:ext cx="0" cy="0"/>
          <a:chOff x="0" y="0"/>
          <a:chExt cx="0" cy="0"/>
        </a:xfrm>
      </p:grpSpPr>
      <p:sp>
        <p:nvSpPr>
          <p:cNvPr id="264" name="Google Shape;264;p3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7"/>
          <p:cNvSpPr txBox="1"/>
          <p:nvPr>
            <p:ph type="title"/>
          </p:nvPr>
        </p:nvSpPr>
        <p:spPr>
          <a:xfrm>
            <a:off x="0" y="1553301"/>
            <a:ext cx="9144000" cy="9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Recommendations</a:t>
            </a:r>
            <a:endParaRPr sz="4400">
              <a:solidFill>
                <a:schemeClr val="lt1"/>
              </a:solidFill>
            </a:endParaRPr>
          </a:p>
          <a:p>
            <a:pPr indent="0" lvl="0" marL="0" rtl="0" algn="l">
              <a:spcBef>
                <a:spcPts val="0"/>
              </a:spcBef>
              <a:spcAft>
                <a:spcPts val="0"/>
              </a:spcAft>
              <a:buNone/>
            </a:pPr>
            <a:r>
              <a:t/>
            </a:r>
            <a:endParaRPr/>
          </a:p>
        </p:txBody>
      </p:sp>
      <p:pic>
        <p:nvPicPr>
          <p:cNvPr id="266" name="Google Shape;266;p37"/>
          <p:cNvPicPr preferRelativeResize="0"/>
          <p:nvPr/>
        </p:nvPicPr>
        <p:blipFill>
          <a:blip r:embed="rId3">
            <a:alphaModFix/>
          </a:blip>
          <a:stretch>
            <a:fillRect/>
          </a:stretch>
        </p:blipFill>
        <p:spPr>
          <a:xfrm>
            <a:off x="2803875" y="2527792"/>
            <a:ext cx="962925" cy="962925"/>
          </a:xfrm>
          <a:prstGeom prst="rect">
            <a:avLst/>
          </a:prstGeom>
          <a:noFill/>
          <a:ln>
            <a:noFill/>
          </a:ln>
        </p:spPr>
      </p:pic>
      <p:pic>
        <p:nvPicPr>
          <p:cNvPr id="267" name="Google Shape;267;p37"/>
          <p:cNvPicPr preferRelativeResize="0"/>
          <p:nvPr/>
        </p:nvPicPr>
        <p:blipFill>
          <a:blip r:embed="rId4">
            <a:alphaModFix/>
          </a:blip>
          <a:stretch>
            <a:fillRect/>
          </a:stretch>
        </p:blipFill>
        <p:spPr>
          <a:xfrm>
            <a:off x="5377187" y="2523554"/>
            <a:ext cx="962925" cy="962925"/>
          </a:xfrm>
          <a:prstGeom prst="rect">
            <a:avLst/>
          </a:prstGeom>
          <a:noFill/>
          <a:ln>
            <a:noFill/>
          </a:ln>
        </p:spPr>
      </p:pic>
      <p:pic>
        <p:nvPicPr>
          <p:cNvPr id="268" name="Google Shape;268;p37"/>
          <p:cNvPicPr preferRelativeResize="0"/>
          <p:nvPr/>
        </p:nvPicPr>
        <p:blipFill>
          <a:blip r:embed="rId5">
            <a:alphaModFix/>
          </a:blip>
          <a:stretch>
            <a:fillRect/>
          </a:stretch>
        </p:blipFill>
        <p:spPr>
          <a:xfrm>
            <a:off x="4086287" y="2523563"/>
            <a:ext cx="971400" cy="971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8"/>
          <p:cNvSpPr txBox="1"/>
          <p:nvPr>
            <p:ph type="title"/>
          </p:nvPr>
        </p:nvSpPr>
        <p:spPr>
          <a:xfrm>
            <a:off x="309931" y="285587"/>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Recommendations </a:t>
            </a:r>
            <a:endParaRPr sz="2400"/>
          </a:p>
        </p:txBody>
      </p:sp>
      <p:sp>
        <p:nvSpPr>
          <p:cNvPr id="275" name="Google Shape;275;p38"/>
          <p:cNvSpPr/>
          <p:nvPr/>
        </p:nvSpPr>
        <p:spPr>
          <a:xfrm>
            <a:off x="431725" y="1007166"/>
            <a:ext cx="26715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76" name="Google Shape;276;p38"/>
          <p:cNvSpPr/>
          <p:nvPr/>
        </p:nvSpPr>
        <p:spPr>
          <a:xfrm>
            <a:off x="431725" y="1347796"/>
            <a:ext cx="2671500" cy="14157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77" name="Google Shape;277;p38"/>
          <p:cNvSpPr/>
          <p:nvPr/>
        </p:nvSpPr>
        <p:spPr>
          <a:xfrm>
            <a:off x="3197904" y="1007100"/>
            <a:ext cx="29076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78" name="Google Shape;278;p38"/>
          <p:cNvSpPr/>
          <p:nvPr/>
        </p:nvSpPr>
        <p:spPr>
          <a:xfrm>
            <a:off x="3197906" y="1347725"/>
            <a:ext cx="2907600" cy="14157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79" name="Google Shape;279;p38"/>
          <p:cNvSpPr/>
          <p:nvPr/>
        </p:nvSpPr>
        <p:spPr>
          <a:xfrm>
            <a:off x="6193221" y="1007111"/>
            <a:ext cx="26715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80" name="Google Shape;280;p38"/>
          <p:cNvSpPr/>
          <p:nvPr/>
        </p:nvSpPr>
        <p:spPr>
          <a:xfrm>
            <a:off x="6193225" y="1347737"/>
            <a:ext cx="2671500" cy="14157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281" name="Google Shape;281;p38"/>
          <p:cNvSpPr/>
          <p:nvPr/>
        </p:nvSpPr>
        <p:spPr>
          <a:xfrm>
            <a:off x="1872025" y="2938591"/>
            <a:ext cx="26715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2" name="Google Shape;282;p38"/>
          <p:cNvSpPr/>
          <p:nvPr/>
        </p:nvSpPr>
        <p:spPr>
          <a:xfrm>
            <a:off x="1872025" y="3279221"/>
            <a:ext cx="2671500" cy="14157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3" name="Google Shape;283;p38"/>
          <p:cNvSpPr/>
          <p:nvPr/>
        </p:nvSpPr>
        <p:spPr>
          <a:xfrm>
            <a:off x="4754275" y="2938566"/>
            <a:ext cx="26715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4" name="Google Shape;284;p38"/>
          <p:cNvSpPr/>
          <p:nvPr/>
        </p:nvSpPr>
        <p:spPr>
          <a:xfrm>
            <a:off x="4754275" y="3279196"/>
            <a:ext cx="2671500" cy="14157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5" name="Google Shape;285;p38"/>
          <p:cNvSpPr txBox="1"/>
          <p:nvPr/>
        </p:nvSpPr>
        <p:spPr>
          <a:xfrm>
            <a:off x="431725" y="1007100"/>
            <a:ext cx="2671500" cy="3165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sz="1200">
                <a:solidFill>
                  <a:schemeClr val="lt1"/>
                </a:solidFill>
              </a:rPr>
              <a:t>#1 </a:t>
            </a:r>
            <a:r>
              <a:rPr b="1" lang="en" sz="1200">
                <a:solidFill>
                  <a:schemeClr val="lt1"/>
                </a:solidFill>
              </a:rPr>
              <a:t>Geographic Hotspot Program</a:t>
            </a:r>
            <a:endParaRPr sz="1200">
              <a:solidFill>
                <a:schemeClr val="lt1"/>
              </a:solidFill>
            </a:endParaRPr>
          </a:p>
        </p:txBody>
      </p:sp>
      <p:sp>
        <p:nvSpPr>
          <p:cNvPr id="286" name="Google Shape;286;p38"/>
          <p:cNvSpPr txBox="1"/>
          <p:nvPr/>
        </p:nvSpPr>
        <p:spPr>
          <a:xfrm>
            <a:off x="431725" y="1431864"/>
            <a:ext cx="2671500" cy="105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What: </a:t>
            </a:r>
            <a:r>
              <a:rPr lang="en" sz="1200">
                <a:solidFill>
                  <a:schemeClr val="dk1"/>
                </a:solidFill>
              </a:rPr>
              <a:t>50% more inspections in top 10 violating ZIP codes</a:t>
            </a:r>
            <a:endParaRPr sz="1200">
              <a:solidFill>
                <a:schemeClr val="dk1"/>
              </a:solidFill>
            </a:endParaRPr>
          </a:p>
          <a:p>
            <a:pPr indent="0" lvl="0" marL="0" rtl="0" algn="l">
              <a:spcBef>
                <a:spcPts val="1200"/>
              </a:spcBef>
              <a:spcAft>
                <a:spcPts val="1200"/>
              </a:spcAft>
              <a:buNone/>
            </a:pPr>
            <a:r>
              <a:rPr b="1" lang="en" sz="1200">
                <a:solidFill>
                  <a:schemeClr val="dk1"/>
                </a:solidFill>
              </a:rPr>
              <a:t>Impact:</a:t>
            </a:r>
            <a:r>
              <a:rPr lang="en" sz="1200">
                <a:solidFill>
                  <a:schemeClr val="dk1"/>
                </a:solidFill>
              </a:rPr>
              <a:t> Concentrates enforcement resources where violations are most prevalent</a:t>
            </a:r>
            <a:endParaRPr sz="1600">
              <a:solidFill>
                <a:schemeClr val="dk1"/>
              </a:solidFill>
            </a:endParaRPr>
          </a:p>
        </p:txBody>
      </p:sp>
      <p:sp>
        <p:nvSpPr>
          <p:cNvPr id="287" name="Google Shape;287;p38"/>
          <p:cNvSpPr txBox="1"/>
          <p:nvPr/>
        </p:nvSpPr>
        <p:spPr>
          <a:xfrm>
            <a:off x="3197900" y="1007175"/>
            <a:ext cx="2907600" cy="3165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sz="1200">
                <a:solidFill>
                  <a:schemeClr val="lt1"/>
                </a:solidFill>
              </a:rPr>
              <a:t>#2 </a:t>
            </a:r>
            <a:r>
              <a:rPr b="1" lang="en" sz="1200">
                <a:solidFill>
                  <a:schemeClr val="lt1"/>
                </a:solidFill>
              </a:rPr>
              <a:t>Restaurant Cleanliness Training</a:t>
            </a:r>
            <a:endParaRPr sz="1200">
              <a:solidFill>
                <a:schemeClr val="lt1"/>
              </a:solidFill>
            </a:endParaRPr>
          </a:p>
        </p:txBody>
      </p:sp>
      <p:sp>
        <p:nvSpPr>
          <p:cNvPr id="288" name="Google Shape;288;p38"/>
          <p:cNvSpPr txBox="1"/>
          <p:nvPr/>
        </p:nvSpPr>
        <p:spPr>
          <a:xfrm>
            <a:off x="3197900" y="1431939"/>
            <a:ext cx="2907600" cy="105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What: </a:t>
            </a:r>
            <a:r>
              <a:rPr lang="en" sz="1200">
                <a:solidFill>
                  <a:schemeClr val="dk1"/>
                </a:solidFill>
              </a:rPr>
              <a:t>Require staff cleanliness training modules</a:t>
            </a:r>
            <a:endParaRPr sz="1200">
              <a:solidFill>
                <a:schemeClr val="dk1"/>
              </a:solidFill>
            </a:endParaRPr>
          </a:p>
          <a:p>
            <a:pPr indent="0" lvl="0" marL="0" rtl="0" algn="l">
              <a:spcBef>
                <a:spcPts val="1200"/>
              </a:spcBef>
              <a:spcAft>
                <a:spcPts val="0"/>
              </a:spcAft>
              <a:buNone/>
            </a:pPr>
            <a:r>
              <a:rPr b="1" lang="en" sz="1200">
                <a:solidFill>
                  <a:schemeClr val="dk1"/>
                </a:solidFill>
              </a:rPr>
              <a:t>Impact:</a:t>
            </a:r>
            <a:r>
              <a:rPr lang="en" sz="1200">
                <a:solidFill>
                  <a:schemeClr val="dk1"/>
                </a:solidFill>
              </a:rPr>
              <a:t> Equips restaurant staff with cuisine-specific food safety protocols</a:t>
            </a:r>
            <a:endParaRPr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sz="1600">
              <a:solidFill>
                <a:schemeClr val="dk1"/>
              </a:solidFill>
            </a:endParaRPr>
          </a:p>
        </p:txBody>
      </p:sp>
      <p:sp>
        <p:nvSpPr>
          <p:cNvPr id="289" name="Google Shape;289;p38"/>
          <p:cNvSpPr txBox="1"/>
          <p:nvPr/>
        </p:nvSpPr>
        <p:spPr>
          <a:xfrm>
            <a:off x="6193225" y="1007088"/>
            <a:ext cx="2671500" cy="3165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sz="1200">
                <a:solidFill>
                  <a:schemeClr val="lt1"/>
                </a:solidFill>
              </a:rPr>
              <a:t>#3 Addressing </a:t>
            </a:r>
            <a:r>
              <a:rPr b="1" lang="en" sz="1200">
                <a:solidFill>
                  <a:schemeClr val="lt1"/>
                </a:solidFill>
              </a:rPr>
              <a:t>Critical Violations </a:t>
            </a:r>
            <a:endParaRPr sz="1200">
              <a:solidFill>
                <a:schemeClr val="lt1"/>
              </a:solidFill>
            </a:endParaRPr>
          </a:p>
        </p:txBody>
      </p:sp>
      <p:sp>
        <p:nvSpPr>
          <p:cNvPr id="290" name="Google Shape;290;p38"/>
          <p:cNvSpPr txBox="1"/>
          <p:nvPr/>
        </p:nvSpPr>
        <p:spPr>
          <a:xfrm>
            <a:off x="6193225" y="1431851"/>
            <a:ext cx="2671500" cy="105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What: </a:t>
            </a:r>
            <a:r>
              <a:rPr lang="en" sz="1200">
                <a:solidFill>
                  <a:schemeClr val="dk1"/>
                </a:solidFill>
              </a:rPr>
              <a:t>48-hour re-inspection period for critical violations</a:t>
            </a:r>
            <a:endParaRPr sz="1200">
              <a:solidFill>
                <a:schemeClr val="dk1"/>
              </a:solidFill>
            </a:endParaRPr>
          </a:p>
          <a:p>
            <a:pPr indent="0" lvl="0" marL="0" rtl="0" algn="l">
              <a:spcBef>
                <a:spcPts val="1200"/>
              </a:spcBef>
              <a:spcAft>
                <a:spcPts val="0"/>
              </a:spcAft>
              <a:buNone/>
            </a:pPr>
            <a:r>
              <a:rPr b="1" lang="en" sz="1200">
                <a:solidFill>
                  <a:schemeClr val="dk1"/>
                </a:solidFill>
              </a:rPr>
              <a:t>Impact: </a:t>
            </a:r>
            <a:r>
              <a:rPr lang="en" sz="1200">
                <a:solidFill>
                  <a:schemeClr val="dk1"/>
                </a:solidFill>
              </a:rPr>
              <a:t>Ensures immediate correction of serious public health threats</a:t>
            </a:r>
            <a:endParaRPr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sz="1600">
              <a:solidFill>
                <a:schemeClr val="dk1"/>
              </a:solidFill>
            </a:endParaRPr>
          </a:p>
        </p:txBody>
      </p:sp>
      <p:sp>
        <p:nvSpPr>
          <p:cNvPr id="291" name="Google Shape;291;p38"/>
          <p:cNvSpPr txBox="1"/>
          <p:nvPr/>
        </p:nvSpPr>
        <p:spPr>
          <a:xfrm>
            <a:off x="1872025" y="2938563"/>
            <a:ext cx="2671500" cy="3165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sz="1200">
                <a:solidFill>
                  <a:schemeClr val="lt1"/>
                </a:solidFill>
              </a:rPr>
              <a:t>#4 </a:t>
            </a:r>
            <a:r>
              <a:rPr b="1" lang="en" sz="1200">
                <a:solidFill>
                  <a:schemeClr val="lt1"/>
                </a:solidFill>
              </a:rPr>
              <a:t>Infrastructure Improvement</a:t>
            </a:r>
            <a:endParaRPr sz="1200">
              <a:solidFill>
                <a:schemeClr val="lt1"/>
              </a:solidFill>
              <a:latin typeface="Inter"/>
              <a:ea typeface="Inter"/>
              <a:cs typeface="Inter"/>
              <a:sym typeface="Inter"/>
            </a:endParaRPr>
          </a:p>
        </p:txBody>
      </p:sp>
      <p:sp>
        <p:nvSpPr>
          <p:cNvPr id="292" name="Google Shape;292;p38"/>
          <p:cNvSpPr txBox="1"/>
          <p:nvPr/>
        </p:nvSpPr>
        <p:spPr>
          <a:xfrm>
            <a:off x="1872025" y="3363326"/>
            <a:ext cx="2671500" cy="105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What: </a:t>
            </a:r>
            <a:r>
              <a:rPr lang="en" sz="1200">
                <a:solidFill>
                  <a:schemeClr val="dk1"/>
                </a:solidFill>
              </a:rPr>
              <a:t>Grants/loans for facility upgrades</a:t>
            </a:r>
            <a:endParaRPr sz="1200">
              <a:solidFill>
                <a:schemeClr val="dk1"/>
              </a:solidFill>
            </a:endParaRPr>
          </a:p>
          <a:p>
            <a:pPr indent="0" lvl="0" marL="0" rtl="0" algn="l">
              <a:spcBef>
                <a:spcPts val="1200"/>
              </a:spcBef>
              <a:spcAft>
                <a:spcPts val="0"/>
              </a:spcAft>
              <a:buNone/>
            </a:pPr>
            <a:r>
              <a:rPr b="1" lang="en" sz="1200">
                <a:solidFill>
                  <a:schemeClr val="dk1"/>
                </a:solidFill>
              </a:rPr>
              <a:t>Impact: </a:t>
            </a:r>
            <a:r>
              <a:rPr lang="en" sz="1200">
                <a:solidFill>
                  <a:schemeClr val="dk1"/>
                </a:solidFill>
              </a:rPr>
              <a:t>Removes structural barriers preventing compliance in older buildings</a:t>
            </a:r>
            <a:endParaRPr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sz="1600">
              <a:solidFill>
                <a:schemeClr val="dk1"/>
              </a:solidFill>
            </a:endParaRPr>
          </a:p>
        </p:txBody>
      </p:sp>
      <p:sp>
        <p:nvSpPr>
          <p:cNvPr id="293" name="Google Shape;293;p38"/>
          <p:cNvSpPr txBox="1"/>
          <p:nvPr/>
        </p:nvSpPr>
        <p:spPr>
          <a:xfrm>
            <a:off x="4754275" y="2938550"/>
            <a:ext cx="2671500" cy="3165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sz="1200">
                <a:solidFill>
                  <a:schemeClr val="lt1"/>
                </a:solidFill>
              </a:rPr>
              <a:t>#5 </a:t>
            </a:r>
            <a:r>
              <a:rPr b="1" lang="en" sz="1200">
                <a:solidFill>
                  <a:schemeClr val="lt1"/>
                </a:solidFill>
              </a:rPr>
              <a:t>Pest Management Program</a:t>
            </a:r>
            <a:endParaRPr sz="1200">
              <a:solidFill>
                <a:schemeClr val="lt1"/>
              </a:solidFill>
              <a:latin typeface="Inter"/>
              <a:ea typeface="Inter"/>
              <a:cs typeface="Inter"/>
              <a:sym typeface="Inter"/>
            </a:endParaRPr>
          </a:p>
        </p:txBody>
      </p:sp>
      <p:sp>
        <p:nvSpPr>
          <p:cNvPr id="294" name="Google Shape;294;p38"/>
          <p:cNvSpPr txBox="1"/>
          <p:nvPr/>
        </p:nvSpPr>
        <p:spPr>
          <a:xfrm>
            <a:off x="4754275" y="3363314"/>
            <a:ext cx="2671500" cy="1058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chemeClr val="dk1"/>
                </a:solidFill>
              </a:rPr>
              <a:t>What: </a:t>
            </a:r>
            <a:r>
              <a:rPr lang="en" sz="1200">
                <a:solidFill>
                  <a:schemeClr val="dk1"/>
                </a:solidFill>
              </a:rPr>
              <a:t>Subsidized monthly pest control</a:t>
            </a:r>
            <a:endParaRPr sz="1200">
              <a:solidFill>
                <a:schemeClr val="dk1"/>
              </a:solidFill>
            </a:endParaRPr>
          </a:p>
          <a:p>
            <a:pPr indent="0" lvl="0" marL="0" rtl="0" algn="l">
              <a:spcBef>
                <a:spcPts val="1200"/>
              </a:spcBef>
              <a:spcAft>
                <a:spcPts val="0"/>
              </a:spcAft>
              <a:buNone/>
            </a:pPr>
            <a:r>
              <a:rPr b="1" lang="en" sz="1200">
                <a:solidFill>
                  <a:schemeClr val="dk1"/>
                </a:solidFill>
              </a:rPr>
              <a:t>Impact: </a:t>
            </a:r>
            <a:r>
              <a:rPr lang="en" sz="1200">
                <a:solidFill>
                  <a:schemeClr val="dk1"/>
                </a:solidFill>
              </a:rPr>
              <a:t>Prevents recurring infestations through professional intervention</a:t>
            </a:r>
            <a:endParaRPr sz="12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sz="1600">
              <a:solidFill>
                <a:schemeClr val="dk1"/>
              </a:solidFill>
            </a:endParaRPr>
          </a:p>
        </p:txBody>
      </p:sp>
      <p:sp>
        <p:nvSpPr>
          <p:cNvPr id="295" name="Google Shape;295;p38"/>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80FF"/>
        </a:solidFill>
      </p:bgPr>
    </p:bg>
    <p:spTree>
      <p:nvGrpSpPr>
        <p:cNvPr id="299" name="Shape 299"/>
        <p:cNvGrpSpPr/>
        <p:nvPr/>
      </p:nvGrpSpPr>
      <p:grpSpPr>
        <a:xfrm>
          <a:off x="0" y="0"/>
          <a:ext cx="0" cy="0"/>
          <a:chOff x="0" y="0"/>
          <a:chExt cx="0" cy="0"/>
        </a:xfrm>
      </p:grpSpPr>
      <p:sp>
        <p:nvSpPr>
          <p:cNvPr id="300" name="Google Shape;300;p3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9"/>
          <p:cNvSpPr txBox="1"/>
          <p:nvPr>
            <p:ph type="title"/>
          </p:nvPr>
        </p:nvSpPr>
        <p:spPr>
          <a:xfrm>
            <a:off x="0" y="1545170"/>
            <a:ext cx="9144000" cy="10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Conclusion</a:t>
            </a:r>
            <a:endParaRPr sz="4400">
              <a:solidFill>
                <a:schemeClr val="lt1"/>
              </a:solidFill>
            </a:endParaRPr>
          </a:p>
          <a:p>
            <a:pPr indent="0" lvl="0" marL="0" rtl="0" algn="l">
              <a:spcBef>
                <a:spcPts val="0"/>
              </a:spcBef>
              <a:spcAft>
                <a:spcPts val="0"/>
              </a:spcAft>
              <a:buNone/>
            </a:pPr>
            <a:r>
              <a:t/>
            </a:r>
            <a:endParaRPr/>
          </a:p>
        </p:txBody>
      </p:sp>
      <p:pic>
        <p:nvPicPr>
          <p:cNvPr id="302" name="Google Shape;302;p39"/>
          <p:cNvPicPr preferRelativeResize="0"/>
          <p:nvPr/>
        </p:nvPicPr>
        <p:blipFill>
          <a:blip r:embed="rId3">
            <a:alphaModFix/>
          </a:blip>
          <a:stretch>
            <a:fillRect/>
          </a:stretch>
        </p:blipFill>
        <p:spPr>
          <a:xfrm flipH="1">
            <a:off x="3440850" y="2531688"/>
            <a:ext cx="971400" cy="971400"/>
          </a:xfrm>
          <a:prstGeom prst="rect">
            <a:avLst/>
          </a:prstGeom>
          <a:noFill/>
          <a:ln>
            <a:noFill/>
          </a:ln>
        </p:spPr>
      </p:pic>
      <p:pic>
        <p:nvPicPr>
          <p:cNvPr id="303" name="Google Shape;303;p39"/>
          <p:cNvPicPr preferRelativeResize="0"/>
          <p:nvPr/>
        </p:nvPicPr>
        <p:blipFill>
          <a:blip r:embed="rId4">
            <a:alphaModFix/>
          </a:blip>
          <a:stretch>
            <a:fillRect/>
          </a:stretch>
        </p:blipFill>
        <p:spPr>
          <a:xfrm>
            <a:off x="4731750" y="2531688"/>
            <a:ext cx="971400" cy="971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40"/>
          <p:cNvSpPr txBox="1"/>
          <p:nvPr>
            <p:ph type="title"/>
          </p:nvPr>
        </p:nvSpPr>
        <p:spPr>
          <a:xfrm>
            <a:off x="331925" y="305325"/>
            <a:ext cx="828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Conclusion</a:t>
            </a:r>
            <a:endParaRPr sz="2400"/>
          </a:p>
        </p:txBody>
      </p:sp>
      <p:sp>
        <p:nvSpPr>
          <p:cNvPr id="310" name="Google Shape;310;p40"/>
          <p:cNvSpPr txBox="1"/>
          <p:nvPr/>
        </p:nvSpPr>
        <p:spPr>
          <a:xfrm>
            <a:off x="352350" y="1015522"/>
            <a:ext cx="3881100" cy="3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Key Takeaways:</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Addressing infrastructure and location-specific issues, not just penalizing repeat violations, creates sustainable food safety improvement </a:t>
            </a:r>
            <a:br>
              <a:rPr lang="en" sz="1600">
                <a:solidFill>
                  <a:schemeClr val="dk1"/>
                </a:solidFill>
              </a:rPr>
            </a:br>
            <a:endParaRPr sz="1600">
              <a:solidFill>
                <a:schemeClr val="dk1"/>
              </a:solidFill>
            </a:endParaRPr>
          </a:p>
          <a:p>
            <a:pPr indent="0" lvl="0" marL="0" rtl="0" algn="l">
              <a:spcBef>
                <a:spcPts val="0"/>
              </a:spcBef>
              <a:spcAft>
                <a:spcPts val="0"/>
              </a:spcAft>
              <a:buNone/>
            </a:pPr>
            <a:r>
              <a:rPr b="1" lang="en" sz="1600">
                <a:solidFill>
                  <a:schemeClr val="dk1"/>
                </a:solidFill>
              </a:rPr>
              <a:t>Impact: </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Potential to prevent thousands of foodborne illness cases annually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This approach shifts from punishment to support, helping restaurants succeed rather than just citing failures</a:t>
            </a:r>
            <a:endParaRPr sz="1600">
              <a:solidFill>
                <a:schemeClr val="dk1"/>
              </a:solidFill>
            </a:endParaRPr>
          </a:p>
          <a:p>
            <a:pPr indent="0" lvl="0" marL="457200" rtl="0" algn="l">
              <a:spcBef>
                <a:spcPts val="0"/>
              </a:spcBef>
              <a:spcAft>
                <a:spcPts val="0"/>
              </a:spcAft>
              <a:buNone/>
            </a:pPr>
            <a:br>
              <a:rPr lang="en" sz="1600">
                <a:solidFill>
                  <a:schemeClr val="dk1"/>
                </a:solidFill>
              </a:rPr>
            </a:br>
            <a:endParaRPr sz="1600">
              <a:solidFill>
                <a:schemeClr val="dk1"/>
              </a:solidFill>
            </a:endParaRPr>
          </a:p>
        </p:txBody>
      </p:sp>
      <p:sp>
        <p:nvSpPr>
          <p:cNvPr id="311" name="Google Shape;311;p40"/>
          <p:cNvSpPr txBox="1"/>
          <p:nvPr>
            <p:ph idx="1" type="body"/>
          </p:nvPr>
        </p:nvSpPr>
        <p:spPr>
          <a:xfrm>
            <a:off x="9471600" y="2043375"/>
            <a:ext cx="6022200" cy="18960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 sz="1600">
                <a:solidFill>
                  <a:srgbClr val="000000"/>
                </a:solidFill>
                <a:latin typeface="Arial"/>
                <a:ea typeface="Arial"/>
                <a:cs typeface="Arial"/>
                <a:sym typeface="Arial"/>
              </a:rPr>
              <a:t>Next steps</a:t>
            </a:r>
            <a:r>
              <a:rPr b="1" lang="en" sz="1600">
                <a:solidFill>
                  <a:srgbClr val="000000"/>
                </a:solidFill>
                <a:latin typeface="Arial"/>
                <a:ea typeface="Arial"/>
                <a:cs typeface="Arial"/>
                <a:sym typeface="Arial"/>
              </a:rPr>
              <a:t>:</a:t>
            </a: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330200" lvl="0" marL="457200" rtl="0" algn="l">
              <a:lnSpc>
                <a:spcPct val="115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Further analysis needed on repeat offender patterns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Evaluation of programs after a 12-month pilot </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Cost-benefit analysis of grant programs</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12" name="Google Shape;312;p40" title="Screenshot 2025-10-06 at 10.29.40 PM.png"/>
          <p:cNvPicPr preferRelativeResize="0"/>
          <p:nvPr/>
        </p:nvPicPr>
        <p:blipFill>
          <a:blip r:embed="rId3">
            <a:alphaModFix/>
          </a:blip>
          <a:stretch>
            <a:fillRect/>
          </a:stretch>
        </p:blipFill>
        <p:spPr>
          <a:xfrm>
            <a:off x="4572000" y="1151600"/>
            <a:ext cx="4224276" cy="2873850"/>
          </a:xfrm>
          <a:prstGeom prst="rect">
            <a:avLst/>
          </a:prstGeom>
          <a:noFill/>
          <a:ln>
            <a:noFill/>
          </a:ln>
        </p:spPr>
      </p:pic>
      <p:sp>
        <p:nvSpPr>
          <p:cNvPr id="313" name="Google Shape;313;p40"/>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1"/>
          <p:cNvSpPr txBox="1"/>
          <p:nvPr>
            <p:ph idx="1" type="body"/>
          </p:nvPr>
        </p:nvSpPr>
        <p:spPr>
          <a:xfrm>
            <a:off x="326875" y="1018664"/>
            <a:ext cx="8280600" cy="34164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Char char="●"/>
            </a:pPr>
            <a:r>
              <a:rPr lang="en" sz="1600">
                <a:solidFill>
                  <a:schemeClr val="dk1"/>
                </a:solidFill>
              </a:rPr>
              <a:t>The </a:t>
            </a:r>
            <a:r>
              <a:rPr b="1" lang="en" sz="1600">
                <a:solidFill>
                  <a:schemeClr val="dk1"/>
                </a:solidFill>
              </a:rPr>
              <a:t>NYC Department of Health and Mental Hygiene(DOHMH)</a:t>
            </a:r>
            <a:r>
              <a:rPr lang="en" sz="1600">
                <a:solidFill>
                  <a:schemeClr val="dk1"/>
                </a:solidFill>
              </a:rPr>
              <a:t> assigns letter grades using a clear scoring system.</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However, </a:t>
            </a:r>
            <a:r>
              <a:rPr b="1" lang="en" sz="1600">
                <a:solidFill>
                  <a:schemeClr val="dk1"/>
                </a:solidFill>
              </a:rPr>
              <a:t>scores are sometimes released without an updated grade</a:t>
            </a:r>
            <a:r>
              <a:rPr lang="en" sz="1600">
                <a:solidFill>
                  <a:schemeClr val="dk1"/>
                </a:solidFill>
              </a:rPr>
              <a:t>, or </a:t>
            </a:r>
            <a:r>
              <a:rPr b="1" lang="en" sz="1600">
                <a:solidFill>
                  <a:schemeClr val="dk1"/>
                </a:solidFill>
              </a:rPr>
              <a:t>old grades are kept despite new scores</a:t>
            </a:r>
            <a:r>
              <a:rPr lang="en" sz="1600">
                <a:solidFill>
                  <a:schemeClr val="dk1"/>
                </a:solidFill>
              </a:rPr>
              <a:t>.</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This leads to </a:t>
            </a:r>
            <a:r>
              <a:rPr b="1" lang="en" sz="1600">
                <a:solidFill>
                  <a:schemeClr val="dk1"/>
                </a:solidFill>
              </a:rPr>
              <a:t>inconsistent reporting</a:t>
            </a:r>
            <a:r>
              <a:rPr lang="en" sz="1600">
                <a:solidFill>
                  <a:schemeClr val="dk1"/>
                </a:solidFill>
              </a:rPr>
              <a:t> across restaurants.</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Businesses are impacted</a:t>
            </a:r>
            <a:r>
              <a:rPr lang="en" sz="1600">
                <a:solidFill>
                  <a:schemeClr val="dk1"/>
                </a:solidFill>
              </a:rPr>
              <a:t> when third-party platforms like </a:t>
            </a:r>
            <a:r>
              <a:rPr b="1" lang="en" sz="1600">
                <a:solidFill>
                  <a:schemeClr val="dk1"/>
                </a:solidFill>
              </a:rPr>
              <a:t>Yelp, Uber Eats, and DoorDash</a:t>
            </a:r>
            <a:r>
              <a:rPr lang="en" sz="1600">
                <a:solidFill>
                  <a:schemeClr val="dk1"/>
                </a:solidFill>
              </a:rPr>
              <a:t> rely on outdated or mismatched data to promote </a:t>
            </a:r>
            <a:r>
              <a:rPr lang="en" sz="1600">
                <a:solidFill>
                  <a:schemeClr val="dk1"/>
                </a:solidFill>
              </a:rPr>
              <a:t>restaurants</a:t>
            </a:r>
            <a:r>
              <a:rPr lang="en" sz="1600">
                <a:solidFill>
                  <a:schemeClr val="dk1"/>
                </a:solidFill>
              </a:rPr>
              <a:t>.</a:t>
            </a:r>
            <a:endParaRPr sz="16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20" name="Google Shape;320;p41"/>
          <p:cNvSpPr txBox="1"/>
          <p:nvPr>
            <p:ph type="title"/>
          </p:nvPr>
        </p:nvSpPr>
        <p:spPr>
          <a:xfrm>
            <a:off x="326863" y="298917"/>
            <a:ext cx="82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Disclaimer</a:t>
            </a:r>
            <a:r>
              <a:rPr lang="en" sz="2400"/>
              <a:t> - Inconsistent Health Score reporting</a:t>
            </a:r>
            <a:endParaRPr sz="2400"/>
          </a:p>
        </p:txBody>
      </p:sp>
      <p:sp>
        <p:nvSpPr>
          <p:cNvPr id="321" name="Google Shape;321;p41"/>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2"/>
          <p:cNvSpPr txBox="1"/>
          <p:nvPr>
            <p:ph idx="1" type="body"/>
          </p:nvPr>
        </p:nvSpPr>
        <p:spPr>
          <a:xfrm>
            <a:off x="344315" y="1021397"/>
            <a:ext cx="224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grades should represent scores of </a:t>
            </a:r>
            <a:br>
              <a:rPr lang="en">
                <a:solidFill>
                  <a:schemeClr val="dk1"/>
                </a:solidFill>
              </a:rPr>
            </a:br>
            <a:r>
              <a:rPr lang="en">
                <a:solidFill>
                  <a:schemeClr val="dk1"/>
                </a:solidFill>
              </a:rPr>
              <a:t>A   </a:t>
            </a:r>
            <a:r>
              <a:rPr lang="en">
                <a:solidFill>
                  <a:schemeClr val="dk1"/>
                </a:solidFill>
              </a:rPr>
              <a:t>0–13</a:t>
            </a:r>
            <a:endParaRPr>
              <a:solidFill>
                <a:schemeClr val="dk1"/>
              </a:solidFill>
            </a:endParaRPr>
          </a:p>
          <a:p>
            <a:pPr indent="0" lvl="0" marL="0" rtl="0" algn="l">
              <a:spcBef>
                <a:spcPts val="1200"/>
              </a:spcBef>
              <a:spcAft>
                <a:spcPts val="0"/>
              </a:spcAft>
              <a:buNone/>
            </a:pPr>
            <a:r>
              <a:rPr lang="en">
                <a:solidFill>
                  <a:schemeClr val="dk1"/>
                </a:solidFill>
              </a:rPr>
              <a:t>B   14–27</a:t>
            </a:r>
            <a:endParaRPr>
              <a:solidFill>
                <a:schemeClr val="dk1"/>
              </a:solidFill>
            </a:endParaRPr>
          </a:p>
          <a:p>
            <a:pPr indent="0" lvl="0" marL="0" rtl="0" algn="l">
              <a:spcBef>
                <a:spcPts val="1200"/>
              </a:spcBef>
              <a:spcAft>
                <a:spcPts val="0"/>
              </a:spcAft>
              <a:buNone/>
            </a:pPr>
            <a:r>
              <a:rPr lang="en">
                <a:solidFill>
                  <a:schemeClr val="dk1"/>
                </a:solidFill>
              </a:rPr>
              <a:t>C   28+</a:t>
            </a:r>
            <a:br>
              <a:rPr lang="en">
                <a:solidFill>
                  <a:schemeClr val="dk1"/>
                </a:solidFill>
              </a:rPr>
            </a:br>
            <a:r>
              <a:rPr lang="en">
                <a:solidFill>
                  <a:schemeClr val="dk1"/>
                </a:solidFill>
              </a:rPr>
              <a:t>And G,N,P,Z representing </a:t>
            </a:r>
            <a:r>
              <a:rPr lang="en">
                <a:solidFill>
                  <a:schemeClr val="dk1"/>
                </a:solidFill>
              </a:rPr>
              <a:t>non finalized</a:t>
            </a:r>
            <a:r>
              <a:rPr lang="en">
                <a:solidFill>
                  <a:schemeClr val="dk1"/>
                </a:solidFill>
              </a:rPr>
              <a:t> grading</a:t>
            </a:r>
            <a:endParaRPr>
              <a:solidFill>
                <a:schemeClr val="dk1"/>
              </a:solidFill>
            </a:endParaRPr>
          </a:p>
          <a:p>
            <a:pPr indent="0" lvl="0" marL="0" rtl="0" algn="l">
              <a:spcBef>
                <a:spcPts val="1200"/>
              </a:spcBef>
              <a:spcAft>
                <a:spcPts val="1200"/>
              </a:spcAft>
              <a:buNone/>
            </a:pPr>
            <a:br>
              <a:rPr lang="en">
                <a:solidFill>
                  <a:schemeClr val="dk1"/>
                </a:solidFill>
              </a:rPr>
            </a:br>
            <a:r>
              <a:rPr lang="en">
                <a:solidFill>
                  <a:schemeClr val="dk1"/>
                </a:solidFill>
              </a:rPr>
              <a:t>However </a:t>
            </a:r>
            <a:r>
              <a:rPr lang="en">
                <a:solidFill>
                  <a:schemeClr val="dk1"/>
                </a:solidFill>
              </a:rPr>
              <a:t>consistently</a:t>
            </a:r>
            <a:r>
              <a:rPr lang="en">
                <a:solidFill>
                  <a:schemeClr val="dk1"/>
                </a:solidFill>
              </a:rPr>
              <a:t> the scores exist outside of their ranges.</a:t>
            </a:r>
            <a:endParaRPr>
              <a:solidFill>
                <a:schemeClr val="dk1"/>
              </a:solidFill>
            </a:endParaRPr>
          </a:p>
        </p:txBody>
      </p:sp>
      <p:sp>
        <p:nvSpPr>
          <p:cNvPr id="328" name="Google Shape;328;p42"/>
          <p:cNvSpPr txBox="1"/>
          <p:nvPr>
            <p:ph type="title"/>
          </p:nvPr>
        </p:nvSpPr>
        <p:spPr>
          <a:xfrm>
            <a:off x="326863" y="298917"/>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#5 - Inconsistent reporting</a:t>
            </a:r>
            <a:endParaRPr sz="2400"/>
          </a:p>
          <a:p>
            <a:pPr indent="0" lvl="0" marL="0" rtl="0" algn="l">
              <a:spcBef>
                <a:spcPts val="0"/>
              </a:spcBef>
              <a:spcAft>
                <a:spcPts val="0"/>
              </a:spcAft>
              <a:buNone/>
            </a:pPr>
            <a:r>
              <a:t/>
            </a:r>
            <a:endParaRPr/>
          </a:p>
        </p:txBody>
      </p:sp>
      <p:pic>
        <p:nvPicPr>
          <p:cNvPr id="329" name="Google Shape;329;p42" title="Screenshot (93).png"/>
          <p:cNvPicPr preferRelativeResize="0"/>
          <p:nvPr/>
        </p:nvPicPr>
        <p:blipFill>
          <a:blip r:embed="rId3">
            <a:alphaModFix/>
          </a:blip>
          <a:stretch>
            <a:fillRect/>
          </a:stretch>
        </p:blipFill>
        <p:spPr>
          <a:xfrm>
            <a:off x="2685275" y="1106850"/>
            <a:ext cx="6458726" cy="3416399"/>
          </a:xfrm>
          <a:prstGeom prst="rect">
            <a:avLst/>
          </a:prstGeom>
          <a:noFill/>
          <a:ln>
            <a:noFill/>
          </a:ln>
        </p:spPr>
      </p:pic>
      <p:sp>
        <p:nvSpPr>
          <p:cNvPr id="330" name="Google Shape;330;p42"/>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3"/>
          <p:cNvSpPr txBox="1"/>
          <p:nvPr>
            <p:ph idx="1" type="body"/>
          </p:nvPr>
        </p:nvSpPr>
        <p:spPr>
          <a:xfrm>
            <a:off x="345975" y="1019125"/>
            <a:ext cx="163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solidFill>
                  <a:schemeClr val="dk1"/>
                </a:solidFill>
              </a:rPr>
              <a:t>The vast majority of scores are given in the Grade of A, despite </a:t>
            </a:r>
            <a:r>
              <a:rPr lang="en">
                <a:solidFill>
                  <a:schemeClr val="dk1"/>
                </a:solidFill>
              </a:rPr>
              <a:t>similar</a:t>
            </a:r>
            <a:r>
              <a:rPr lang="en">
                <a:solidFill>
                  <a:schemeClr val="dk1"/>
                </a:solidFill>
              </a:rPr>
              <a:t> scores distributed across all grades</a:t>
            </a:r>
            <a:endParaRPr/>
          </a:p>
        </p:txBody>
      </p:sp>
      <p:sp>
        <p:nvSpPr>
          <p:cNvPr id="337" name="Google Shape;337;p43"/>
          <p:cNvSpPr txBox="1"/>
          <p:nvPr>
            <p:ph type="title"/>
          </p:nvPr>
        </p:nvSpPr>
        <p:spPr>
          <a:xfrm>
            <a:off x="326863" y="298917"/>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Finding #5 - Inconsistent reporting</a:t>
            </a:r>
            <a:endParaRPr sz="2400"/>
          </a:p>
          <a:p>
            <a:pPr indent="0" lvl="0" marL="0" rtl="0" algn="l">
              <a:spcBef>
                <a:spcPts val="0"/>
              </a:spcBef>
              <a:spcAft>
                <a:spcPts val="0"/>
              </a:spcAft>
              <a:buNone/>
            </a:pPr>
            <a:r>
              <a:t/>
            </a:r>
            <a:endParaRPr/>
          </a:p>
        </p:txBody>
      </p:sp>
      <p:pic>
        <p:nvPicPr>
          <p:cNvPr id="338" name="Google Shape;338;p43" title="Screenshot (82).png"/>
          <p:cNvPicPr preferRelativeResize="0"/>
          <p:nvPr/>
        </p:nvPicPr>
        <p:blipFill>
          <a:blip r:embed="rId3">
            <a:alphaModFix/>
          </a:blip>
          <a:stretch>
            <a:fillRect/>
          </a:stretch>
        </p:blipFill>
        <p:spPr>
          <a:xfrm>
            <a:off x="2066057" y="1134050"/>
            <a:ext cx="7077942" cy="3416400"/>
          </a:xfrm>
          <a:prstGeom prst="rect">
            <a:avLst/>
          </a:prstGeom>
          <a:noFill/>
          <a:ln>
            <a:noFill/>
          </a:ln>
        </p:spPr>
      </p:pic>
      <p:sp>
        <p:nvSpPr>
          <p:cNvPr id="339" name="Google Shape;339;p43"/>
          <p:cNvSpPr/>
          <p:nvPr/>
        </p:nvSpPr>
        <p:spPr>
          <a:xfrm rot="5400000">
            <a:off x="2988375" y="3705725"/>
            <a:ext cx="493500" cy="346500"/>
          </a:xfrm>
          <a:prstGeom prst="rightArrow">
            <a:avLst>
              <a:gd fmla="val 50000" name="adj1"/>
              <a:gd fmla="val 50000" name="adj2"/>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43"/>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44"/>
          <p:cNvSpPr txBox="1"/>
          <p:nvPr>
            <p:ph idx="1" type="body"/>
          </p:nvPr>
        </p:nvSpPr>
        <p:spPr>
          <a:xfrm>
            <a:off x="345975" y="1019125"/>
            <a:ext cx="828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u="sng">
                <a:solidFill>
                  <a:schemeClr val="hlink"/>
                </a:solidFill>
                <a:hlinkClick r:id="rId3"/>
              </a:rPr>
              <a:t>https://data.cityofnewyork.us/Health/DOHMH-New-York-City-Restaurant-Inspection-Results/43nn-pn8j/about_data</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347" name="Google Shape;347;p44"/>
          <p:cNvSpPr txBox="1"/>
          <p:nvPr>
            <p:ph type="title"/>
          </p:nvPr>
        </p:nvSpPr>
        <p:spPr>
          <a:xfrm>
            <a:off x="326863" y="298917"/>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Resources</a:t>
            </a:r>
            <a:endParaRPr sz="2400"/>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81FF"/>
        </a:solidFill>
      </p:bgPr>
    </p:bg>
    <p:spTree>
      <p:nvGrpSpPr>
        <p:cNvPr id="351" name="Shape 351"/>
        <p:cNvGrpSpPr/>
        <p:nvPr/>
      </p:nvGrpSpPr>
      <p:grpSpPr>
        <a:xfrm>
          <a:off x="0" y="0"/>
          <a:ext cx="0" cy="0"/>
          <a:chOff x="0" y="0"/>
          <a:chExt cx="0" cy="0"/>
        </a:xfrm>
      </p:grpSpPr>
      <p:sp>
        <p:nvSpPr>
          <p:cNvPr id="352" name="Google Shape;352;p4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45"/>
          <p:cNvSpPr txBox="1"/>
          <p:nvPr>
            <p:ph type="title"/>
          </p:nvPr>
        </p:nvSpPr>
        <p:spPr>
          <a:xfrm>
            <a:off x="0" y="1573949"/>
            <a:ext cx="9144000" cy="117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400">
                <a:solidFill>
                  <a:schemeClr val="lt1"/>
                </a:solidFill>
              </a:rPr>
              <a:t>Thank you!</a:t>
            </a:r>
            <a:endParaRPr sz="4400">
              <a:solidFill>
                <a:schemeClr val="lt1"/>
              </a:solidFill>
            </a:endParaRPr>
          </a:p>
        </p:txBody>
      </p:sp>
      <p:pic>
        <p:nvPicPr>
          <p:cNvPr id="354" name="Google Shape;354;p45"/>
          <p:cNvPicPr preferRelativeResize="0"/>
          <p:nvPr/>
        </p:nvPicPr>
        <p:blipFill rotWithShape="1">
          <a:blip r:embed="rId3">
            <a:alphaModFix/>
          </a:blip>
          <a:srcRect b="0" l="4431" r="4568" t="0"/>
          <a:stretch/>
        </p:blipFill>
        <p:spPr>
          <a:xfrm>
            <a:off x="4177600" y="2598150"/>
            <a:ext cx="883963" cy="97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327900" y="296175"/>
            <a:ext cx="8488200" cy="8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New York is a cultural food capital showcasing a diverse body of restaurant types</a:t>
            </a:r>
            <a:endParaRPr sz="2400"/>
          </a:p>
        </p:txBody>
      </p:sp>
      <p:sp>
        <p:nvSpPr>
          <p:cNvPr id="96" name="Google Shape;96;p19"/>
          <p:cNvSpPr txBox="1"/>
          <p:nvPr>
            <p:ph idx="2" type="subTitle"/>
          </p:nvPr>
        </p:nvSpPr>
        <p:spPr>
          <a:xfrm>
            <a:off x="327900" y="1333025"/>
            <a:ext cx="2594100" cy="1937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dk1"/>
                </a:solidFill>
              </a:rPr>
              <a:t>New York City boasts 25,000+ restaurants reflecting its rich cultural and </a:t>
            </a:r>
            <a:r>
              <a:rPr lang="en" sz="1600">
                <a:solidFill>
                  <a:schemeClr val="dk1"/>
                </a:solidFill>
              </a:rPr>
              <a:t>culinary</a:t>
            </a:r>
            <a:r>
              <a:rPr lang="en" sz="1600">
                <a:solidFill>
                  <a:schemeClr val="dk1"/>
                </a:solidFill>
              </a:rPr>
              <a:t> diversity, </a:t>
            </a:r>
            <a:br>
              <a:rPr lang="en" sz="1600">
                <a:solidFill>
                  <a:schemeClr val="dk1"/>
                </a:solidFill>
              </a:rPr>
            </a:br>
            <a:r>
              <a:rPr lang="en" sz="1600">
                <a:solidFill>
                  <a:schemeClr val="dk1"/>
                </a:solidFill>
              </a:rPr>
              <a:t>but that scale also creates public health challenges.</a:t>
            </a:r>
            <a:endParaRPr sz="1600">
              <a:solidFill>
                <a:schemeClr val="dk1"/>
              </a:solidFill>
            </a:endParaRPr>
          </a:p>
        </p:txBody>
      </p:sp>
      <p:pic>
        <p:nvPicPr>
          <p:cNvPr id="97" name="Google Shape;97;p19"/>
          <p:cNvPicPr preferRelativeResize="0"/>
          <p:nvPr/>
        </p:nvPicPr>
        <p:blipFill>
          <a:blip r:embed="rId3">
            <a:alphaModFix/>
          </a:blip>
          <a:stretch>
            <a:fillRect/>
          </a:stretch>
        </p:blipFill>
        <p:spPr>
          <a:xfrm>
            <a:off x="3851893" y="1485900"/>
            <a:ext cx="4964207" cy="307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
        <p:nvSpPr>
          <p:cNvPr id="103" name="Google Shape;103;p2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20"/>
          <p:cNvSpPr txBox="1"/>
          <p:nvPr>
            <p:ph type="title"/>
          </p:nvPr>
        </p:nvSpPr>
        <p:spPr>
          <a:xfrm>
            <a:off x="313650" y="293525"/>
            <a:ext cx="82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Background</a:t>
            </a:r>
            <a:endParaRPr sz="2400"/>
          </a:p>
        </p:txBody>
      </p:sp>
      <p:sp>
        <p:nvSpPr>
          <p:cNvPr id="105" name="Google Shape;105;p20"/>
          <p:cNvSpPr/>
          <p:nvPr/>
        </p:nvSpPr>
        <p:spPr>
          <a:xfrm>
            <a:off x="431725" y="1003822"/>
            <a:ext cx="31629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6" name="Google Shape;106;p20"/>
          <p:cNvSpPr/>
          <p:nvPr/>
        </p:nvSpPr>
        <p:spPr>
          <a:xfrm>
            <a:off x="431725" y="1378506"/>
            <a:ext cx="3162900" cy="21099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7" name="Google Shape;107;p20"/>
          <p:cNvSpPr txBox="1"/>
          <p:nvPr/>
        </p:nvSpPr>
        <p:spPr>
          <a:xfrm>
            <a:off x="431725" y="1003756"/>
            <a:ext cx="3162900" cy="374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b="1" lang="en">
                <a:solidFill>
                  <a:schemeClr val="lt1"/>
                </a:solidFill>
                <a:latin typeface="Inter"/>
                <a:ea typeface="Inter"/>
                <a:cs typeface="Inter"/>
                <a:sym typeface="Inter"/>
              </a:rPr>
              <a:t>What is a restaurant inspection? </a:t>
            </a:r>
            <a:endParaRPr b="1">
              <a:solidFill>
                <a:schemeClr val="lt1"/>
              </a:solidFill>
              <a:latin typeface="Inter"/>
              <a:ea typeface="Inter"/>
              <a:cs typeface="Inter"/>
              <a:sym typeface="Inter"/>
            </a:endParaRPr>
          </a:p>
          <a:p>
            <a:pPr indent="0" lvl="0" marL="0" rtl="0" algn="ctr">
              <a:spcBef>
                <a:spcPts val="1400"/>
              </a:spcBef>
              <a:spcAft>
                <a:spcPts val="400"/>
              </a:spcAft>
              <a:buNone/>
            </a:pPr>
            <a:r>
              <a:t/>
            </a:r>
            <a:endParaRPr b="1" sz="1200">
              <a:solidFill>
                <a:schemeClr val="lt1"/>
              </a:solidFill>
            </a:endParaRPr>
          </a:p>
        </p:txBody>
      </p:sp>
      <p:sp>
        <p:nvSpPr>
          <p:cNvPr id="108" name="Google Shape;108;p20"/>
          <p:cNvSpPr txBox="1"/>
          <p:nvPr/>
        </p:nvSpPr>
        <p:spPr>
          <a:xfrm>
            <a:off x="506975" y="1481931"/>
            <a:ext cx="3087600" cy="18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A restaurant inspection is an official evaluation conducted by local health department officials to ensure restaurants and food service establishments are following food safety regulations and health codes.</a:t>
            </a:r>
            <a:endParaRPr>
              <a:solidFill>
                <a:schemeClr val="dk1"/>
              </a:solidFill>
              <a:latin typeface="Inter"/>
              <a:ea typeface="Inter"/>
              <a:cs typeface="Inter"/>
              <a:sym typeface="Inter"/>
            </a:endParaRPr>
          </a:p>
          <a:p>
            <a:pPr indent="0" lvl="0" marL="0" rtl="0" algn="l">
              <a:spcBef>
                <a:spcPts val="1200"/>
              </a:spcBef>
              <a:spcAft>
                <a:spcPts val="0"/>
              </a:spcAft>
              <a:buNone/>
            </a:pPr>
            <a:r>
              <a:t/>
            </a:r>
            <a:endParaRPr b="1" sz="1200"/>
          </a:p>
          <a:p>
            <a:pPr indent="0" lvl="0" marL="0" rtl="0" algn="l">
              <a:spcBef>
                <a:spcPts val="1200"/>
              </a:spcBef>
              <a:spcAft>
                <a:spcPts val="0"/>
              </a:spcAft>
              <a:buNone/>
            </a:pPr>
            <a:r>
              <a:t/>
            </a:r>
            <a:endParaRPr sz="1600">
              <a:solidFill>
                <a:schemeClr val="dk2"/>
              </a:solidFill>
              <a:latin typeface="Inter"/>
              <a:ea typeface="Inter"/>
              <a:cs typeface="Inter"/>
              <a:sym typeface="Inter"/>
            </a:endParaRPr>
          </a:p>
        </p:txBody>
      </p:sp>
      <p:sp>
        <p:nvSpPr>
          <p:cNvPr id="109" name="Google Shape;109;p20"/>
          <p:cNvSpPr/>
          <p:nvPr/>
        </p:nvSpPr>
        <p:spPr>
          <a:xfrm>
            <a:off x="3804825" y="1003830"/>
            <a:ext cx="50640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0" name="Google Shape;110;p20"/>
          <p:cNvSpPr/>
          <p:nvPr/>
        </p:nvSpPr>
        <p:spPr>
          <a:xfrm>
            <a:off x="3804825" y="1378514"/>
            <a:ext cx="5064000" cy="34941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1" name="Google Shape;111;p20"/>
          <p:cNvSpPr txBox="1"/>
          <p:nvPr/>
        </p:nvSpPr>
        <p:spPr>
          <a:xfrm>
            <a:off x="3804825" y="1003764"/>
            <a:ext cx="5064000" cy="374700"/>
          </a:xfrm>
          <a:prstGeom prst="rect">
            <a:avLst/>
          </a:prstGeom>
          <a:noFill/>
          <a:ln>
            <a:noFill/>
          </a:ln>
        </p:spPr>
        <p:txBody>
          <a:bodyPr anchorCtr="0" anchor="t" bIns="91425" lIns="91425" spcFirstLastPara="1" rIns="91425" wrap="square" tIns="91425">
            <a:noAutofit/>
          </a:bodyPr>
          <a:lstStyle/>
          <a:p>
            <a:pPr indent="0" lvl="0" marL="0" rtl="0" algn="ctr">
              <a:spcBef>
                <a:spcPts val="1400"/>
              </a:spcBef>
              <a:spcAft>
                <a:spcPts val="400"/>
              </a:spcAft>
              <a:buNone/>
            </a:pPr>
            <a:r>
              <a:rPr b="1" lang="en">
                <a:solidFill>
                  <a:schemeClr val="lt1"/>
                </a:solidFill>
                <a:latin typeface="Inter"/>
                <a:ea typeface="Inter"/>
                <a:cs typeface="Inter"/>
                <a:sym typeface="Inter"/>
              </a:rPr>
              <a:t>Why are restaurant inspections important?</a:t>
            </a:r>
            <a:endParaRPr b="1" sz="1200">
              <a:solidFill>
                <a:schemeClr val="lt1"/>
              </a:solidFill>
            </a:endParaRPr>
          </a:p>
        </p:txBody>
      </p:sp>
      <p:sp>
        <p:nvSpPr>
          <p:cNvPr id="112" name="Google Shape;112;p20"/>
          <p:cNvSpPr txBox="1"/>
          <p:nvPr/>
        </p:nvSpPr>
        <p:spPr>
          <a:xfrm>
            <a:off x="3925300" y="1481939"/>
            <a:ext cx="4787100" cy="32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Inter"/>
                <a:ea typeface="Inter"/>
                <a:cs typeface="Inter"/>
                <a:sym typeface="Inter"/>
              </a:rPr>
              <a:t>Restaurant inspections are crucial for several key reasons:</a:t>
            </a:r>
            <a:endParaRPr>
              <a:solidFill>
                <a:schemeClr val="dk1"/>
              </a:solidFill>
              <a:latin typeface="Inter"/>
              <a:ea typeface="Inter"/>
              <a:cs typeface="Inter"/>
              <a:sym typeface="Inter"/>
            </a:endParaRPr>
          </a:p>
          <a:p>
            <a:pPr indent="-317500" lvl="0" marL="457200" rtl="0" algn="l">
              <a:lnSpc>
                <a:spcPct val="115000"/>
              </a:lnSpc>
              <a:spcBef>
                <a:spcPts val="1200"/>
              </a:spcBef>
              <a:spcAft>
                <a:spcPts val="0"/>
              </a:spcAft>
              <a:buClr>
                <a:schemeClr val="dk1"/>
              </a:buClr>
              <a:buSzPts val="1400"/>
              <a:buFont typeface="Inter"/>
              <a:buChar char="-"/>
            </a:pPr>
            <a:r>
              <a:rPr b="1" lang="en">
                <a:solidFill>
                  <a:schemeClr val="dk1"/>
                </a:solidFill>
                <a:latin typeface="Inter"/>
                <a:ea typeface="Inter"/>
                <a:cs typeface="Inter"/>
                <a:sym typeface="Inter"/>
              </a:rPr>
              <a:t>Public health protection:</a:t>
            </a:r>
            <a:r>
              <a:rPr lang="en">
                <a:solidFill>
                  <a:schemeClr val="dk1"/>
                </a:solidFill>
                <a:latin typeface="Inter"/>
                <a:ea typeface="Inter"/>
                <a:cs typeface="Inter"/>
                <a:sym typeface="Inter"/>
              </a:rPr>
              <a:t> prevent foodborne illnesses that can cause serious health problems </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en">
                <a:solidFill>
                  <a:schemeClr val="dk1"/>
                </a:solidFill>
                <a:latin typeface="Inter"/>
                <a:ea typeface="Inter"/>
                <a:cs typeface="Inter"/>
                <a:sym typeface="Inter"/>
              </a:rPr>
              <a:t>Food safety enforcement:</a:t>
            </a:r>
            <a:r>
              <a:rPr lang="en">
                <a:solidFill>
                  <a:schemeClr val="dk1"/>
                </a:solidFill>
                <a:latin typeface="Inter"/>
                <a:ea typeface="Inter"/>
                <a:cs typeface="Inter"/>
                <a:sym typeface="Inter"/>
              </a:rPr>
              <a:t> ensure restaurants follow essential safety protocols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en">
                <a:solidFill>
                  <a:schemeClr val="dk1"/>
                </a:solidFill>
                <a:latin typeface="Inter"/>
                <a:ea typeface="Inter"/>
                <a:cs typeface="Inter"/>
                <a:sym typeface="Inter"/>
              </a:rPr>
              <a:t>Early problem detection:</a:t>
            </a:r>
            <a:r>
              <a:rPr lang="en">
                <a:solidFill>
                  <a:schemeClr val="dk1"/>
                </a:solidFill>
                <a:latin typeface="Inter"/>
                <a:ea typeface="Inter"/>
                <a:cs typeface="Inter"/>
                <a:sym typeface="Inter"/>
              </a:rPr>
              <a:t> identify potential hazards from infestations to equipment failures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en">
                <a:solidFill>
                  <a:schemeClr val="dk1"/>
                </a:solidFill>
                <a:latin typeface="Inter"/>
                <a:ea typeface="Inter"/>
                <a:cs typeface="Inter"/>
                <a:sym typeface="Inter"/>
              </a:rPr>
              <a:t>Consumer confidence:</a:t>
            </a:r>
            <a:r>
              <a:rPr lang="en">
                <a:solidFill>
                  <a:schemeClr val="dk1"/>
                </a:solidFill>
                <a:latin typeface="Inter"/>
                <a:ea typeface="Inter"/>
                <a:cs typeface="Inter"/>
                <a:sym typeface="Inter"/>
              </a:rPr>
              <a:t> transparency and peace of mind about the safety standards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b="1" lang="en">
                <a:solidFill>
                  <a:schemeClr val="dk1"/>
                </a:solidFill>
                <a:latin typeface="Inter"/>
                <a:ea typeface="Inter"/>
                <a:cs typeface="Inter"/>
                <a:sym typeface="Inter"/>
              </a:rPr>
              <a:t>Industry standards:</a:t>
            </a:r>
            <a:r>
              <a:rPr lang="en">
                <a:solidFill>
                  <a:schemeClr val="dk1"/>
                </a:solidFill>
                <a:latin typeface="Inter"/>
                <a:ea typeface="Inter"/>
                <a:cs typeface="Inter"/>
                <a:sym typeface="Inter"/>
              </a:rPr>
              <a:t> maintain consistent safety practices and accountability</a:t>
            </a:r>
            <a:endParaRPr b="1" sz="1200"/>
          </a:p>
          <a:p>
            <a:pPr indent="0" lvl="0" marL="0" rtl="0" algn="l">
              <a:spcBef>
                <a:spcPts val="1200"/>
              </a:spcBef>
              <a:spcAft>
                <a:spcPts val="0"/>
              </a:spcAft>
              <a:buNone/>
            </a:pPr>
            <a:r>
              <a:t/>
            </a:r>
            <a:endParaRPr sz="1600">
              <a:solidFill>
                <a:schemeClr val="dk2"/>
              </a:solidFill>
              <a:latin typeface="Inter"/>
              <a:ea typeface="Inter"/>
              <a:cs typeface="Inter"/>
              <a:sym typeface="Inter"/>
            </a:endParaRPr>
          </a:p>
        </p:txBody>
      </p:sp>
      <p:pic>
        <p:nvPicPr>
          <p:cNvPr id="113" name="Google Shape;113;p20"/>
          <p:cNvPicPr preferRelativeResize="0"/>
          <p:nvPr/>
        </p:nvPicPr>
        <p:blipFill>
          <a:blip r:embed="rId3">
            <a:alphaModFix/>
          </a:blip>
          <a:stretch>
            <a:fillRect/>
          </a:stretch>
        </p:blipFill>
        <p:spPr>
          <a:xfrm>
            <a:off x="4043097" y="2214631"/>
            <a:ext cx="254225" cy="254225"/>
          </a:xfrm>
          <a:prstGeom prst="rect">
            <a:avLst/>
          </a:prstGeom>
          <a:noFill/>
          <a:ln>
            <a:noFill/>
          </a:ln>
        </p:spPr>
      </p:pic>
      <p:pic>
        <p:nvPicPr>
          <p:cNvPr id="114" name="Google Shape;114;p20"/>
          <p:cNvPicPr preferRelativeResize="0"/>
          <p:nvPr/>
        </p:nvPicPr>
        <p:blipFill>
          <a:blip r:embed="rId4">
            <a:alphaModFix/>
          </a:blip>
          <a:stretch>
            <a:fillRect/>
          </a:stretch>
        </p:blipFill>
        <p:spPr>
          <a:xfrm>
            <a:off x="4034753" y="2674914"/>
            <a:ext cx="254225" cy="254225"/>
          </a:xfrm>
          <a:prstGeom prst="rect">
            <a:avLst/>
          </a:prstGeom>
          <a:noFill/>
          <a:ln>
            <a:noFill/>
          </a:ln>
        </p:spPr>
      </p:pic>
      <p:pic>
        <p:nvPicPr>
          <p:cNvPr id="115" name="Google Shape;115;p20"/>
          <p:cNvPicPr preferRelativeResize="0"/>
          <p:nvPr/>
        </p:nvPicPr>
        <p:blipFill>
          <a:blip r:embed="rId5">
            <a:alphaModFix/>
          </a:blip>
          <a:stretch>
            <a:fillRect/>
          </a:stretch>
        </p:blipFill>
        <p:spPr>
          <a:xfrm>
            <a:off x="4028876" y="3135639"/>
            <a:ext cx="254225" cy="254225"/>
          </a:xfrm>
          <a:prstGeom prst="rect">
            <a:avLst/>
          </a:prstGeom>
          <a:noFill/>
          <a:ln>
            <a:noFill/>
          </a:ln>
        </p:spPr>
      </p:pic>
      <p:pic>
        <p:nvPicPr>
          <p:cNvPr id="116" name="Google Shape;116;p20"/>
          <p:cNvPicPr preferRelativeResize="0"/>
          <p:nvPr/>
        </p:nvPicPr>
        <p:blipFill>
          <a:blip r:embed="rId6">
            <a:alphaModFix/>
          </a:blip>
          <a:stretch>
            <a:fillRect/>
          </a:stretch>
        </p:blipFill>
        <p:spPr>
          <a:xfrm>
            <a:off x="4050579" y="3664783"/>
            <a:ext cx="254225" cy="254225"/>
          </a:xfrm>
          <a:prstGeom prst="rect">
            <a:avLst/>
          </a:prstGeom>
          <a:noFill/>
          <a:ln>
            <a:noFill/>
          </a:ln>
        </p:spPr>
      </p:pic>
      <p:pic>
        <p:nvPicPr>
          <p:cNvPr id="117" name="Google Shape;117;p20"/>
          <p:cNvPicPr preferRelativeResize="0"/>
          <p:nvPr/>
        </p:nvPicPr>
        <p:blipFill>
          <a:blip r:embed="rId7">
            <a:alphaModFix/>
          </a:blip>
          <a:stretch>
            <a:fillRect/>
          </a:stretch>
        </p:blipFill>
        <p:spPr>
          <a:xfrm>
            <a:off x="4067938" y="4169204"/>
            <a:ext cx="254225" cy="254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1"/>
          <p:cNvSpPr txBox="1"/>
          <p:nvPr>
            <p:ph idx="1" type="body"/>
          </p:nvPr>
        </p:nvSpPr>
        <p:spPr>
          <a:xfrm>
            <a:off x="350231" y="1009600"/>
            <a:ext cx="38691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600">
                <a:solidFill>
                  <a:schemeClr val="dk1"/>
                </a:solidFill>
              </a:rPr>
              <a:t>What factors contribute to restaurant inspection failures in NYC, and what targeted interventions could improve food safety outcomes across different cuisines and neighborhoods?</a:t>
            </a:r>
            <a:endParaRPr sz="1600">
              <a:solidFill>
                <a:schemeClr val="dk1"/>
              </a:solidFill>
            </a:endParaRPr>
          </a:p>
        </p:txBody>
      </p:sp>
      <p:sp>
        <p:nvSpPr>
          <p:cNvPr id="124" name="Google Shape;124;p21"/>
          <p:cNvSpPr txBox="1"/>
          <p:nvPr>
            <p:ph type="title"/>
          </p:nvPr>
        </p:nvSpPr>
        <p:spPr>
          <a:xfrm>
            <a:off x="338325" y="295650"/>
            <a:ext cx="828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Research Question &amp; Objectives</a:t>
            </a:r>
            <a:endParaRPr sz="2400"/>
          </a:p>
        </p:txBody>
      </p:sp>
      <p:sp>
        <p:nvSpPr>
          <p:cNvPr id="125" name="Google Shape;125;p21"/>
          <p:cNvSpPr/>
          <p:nvPr/>
        </p:nvSpPr>
        <p:spPr>
          <a:xfrm>
            <a:off x="4572000" y="1152550"/>
            <a:ext cx="4060500" cy="1599000"/>
          </a:xfrm>
          <a:prstGeom prst="roundRect">
            <a:avLst>
              <a:gd fmla="val 6586" name="adj"/>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26" name="Google Shape;126;p21"/>
          <p:cNvSpPr/>
          <p:nvPr/>
        </p:nvSpPr>
        <p:spPr>
          <a:xfrm>
            <a:off x="4572000" y="1527225"/>
            <a:ext cx="4060500" cy="2667300"/>
          </a:xfrm>
          <a:prstGeom prst="roundRect">
            <a:avLst>
              <a:gd fmla="val 0" name="adj"/>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27" name="Google Shape;127;p21"/>
          <p:cNvSpPr txBox="1"/>
          <p:nvPr/>
        </p:nvSpPr>
        <p:spPr>
          <a:xfrm>
            <a:off x="4572001" y="1152475"/>
            <a:ext cx="4060500" cy="3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a:solidFill>
                  <a:schemeClr val="lt1"/>
                </a:solidFill>
              </a:rPr>
              <a:t>Objectives</a:t>
            </a:r>
            <a:endParaRPr b="1">
              <a:solidFill>
                <a:schemeClr val="lt1"/>
              </a:solidFill>
            </a:endParaRPr>
          </a:p>
          <a:p>
            <a:pPr indent="0" lvl="0" marL="0" rtl="0" algn="ctr">
              <a:spcBef>
                <a:spcPts val="1400"/>
              </a:spcBef>
              <a:spcAft>
                <a:spcPts val="400"/>
              </a:spcAft>
              <a:buNone/>
            </a:pPr>
            <a:r>
              <a:t/>
            </a:r>
            <a:endParaRPr b="1" sz="1200">
              <a:solidFill>
                <a:schemeClr val="lt1"/>
              </a:solidFill>
            </a:endParaRPr>
          </a:p>
        </p:txBody>
      </p:sp>
      <p:sp>
        <p:nvSpPr>
          <p:cNvPr id="128" name="Google Shape;128;p21"/>
          <p:cNvSpPr txBox="1"/>
          <p:nvPr/>
        </p:nvSpPr>
        <p:spPr>
          <a:xfrm>
            <a:off x="4674225" y="1630650"/>
            <a:ext cx="3755400" cy="248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solidFill>
                  <a:schemeClr val="dk1"/>
                </a:solidFill>
              </a:rPr>
              <a:t>Identify geographic patterns in inspection failures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Analyze cuisine-specific violation trends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Determine most common violation types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Develop actionable, data-driven recommendations</a:t>
            </a:r>
            <a:endParaRPr sz="1600">
              <a:solidFill>
                <a:schemeClr val="dk1"/>
              </a:solidFill>
            </a:endParaRPr>
          </a:p>
          <a:p>
            <a:pPr indent="0" lvl="0" marL="0" rtl="0" algn="l">
              <a:spcBef>
                <a:spcPts val="1200"/>
              </a:spcBef>
              <a:spcAft>
                <a:spcPts val="0"/>
              </a:spcAft>
              <a:buNone/>
            </a:pPr>
            <a:r>
              <a:t/>
            </a:r>
            <a:endParaRPr b="1" sz="1200">
              <a:solidFill>
                <a:schemeClr val="dk1"/>
              </a:solidFill>
            </a:endParaRPr>
          </a:p>
          <a:p>
            <a:pPr indent="0" lvl="0" marL="0" rtl="0" algn="l">
              <a:spcBef>
                <a:spcPts val="1200"/>
              </a:spcBef>
              <a:spcAft>
                <a:spcPts val="0"/>
              </a:spcAft>
              <a:buNone/>
            </a:pPr>
            <a:r>
              <a:t/>
            </a:r>
            <a:endParaRPr sz="1600">
              <a:solidFill>
                <a:schemeClr val="dk1"/>
              </a:solidFill>
            </a:endParaRPr>
          </a:p>
        </p:txBody>
      </p:sp>
      <p:sp>
        <p:nvSpPr>
          <p:cNvPr id="129" name="Google Shape;129;p21"/>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t>https://data.cityofnewyork.us/Health/DOHMH-New-York-City-Restaurant-Inspection-Results/43nn-pn8j/about_data</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2"/>
          <p:cNvSpPr txBox="1"/>
          <p:nvPr>
            <p:ph type="title"/>
          </p:nvPr>
        </p:nvSpPr>
        <p:spPr>
          <a:xfrm>
            <a:off x="0" y="1226213"/>
            <a:ext cx="9144000" cy="16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rPr>
              <a:t>Data description </a:t>
            </a:r>
            <a:br>
              <a:rPr lang="en" sz="4400">
                <a:solidFill>
                  <a:schemeClr val="lt1"/>
                </a:solidFill>
              </a:rPr>
            </a:br>
            <a:r>
              <a:rPr lang="en" sz="4400">
                <a:solidFill>
                  <a:schemeClr val="lt1"/>
                </a:solidFill>
              </a:rPr>
              <a:t>&amp; headers Dtypes</a:t>
            </a:r>
            <a:endParaRPr sz="4400">
              <a:solidFill>
                <a:schemeClr val="lt1"/>
              </a:solidFill>
            </a:endParaRPr>
          </a:p>
          <a:p>
            <a:pPr indent="0" lvl="0" marL="0" rtl="0" algn="l">
              <a:spcBef>
                <a:spcPts val="0"/>
              </a:spcBef>
              <a:spcAft>
                <a:spcPts val="0"/>
              </a:spcAft>
              <a:buNone/>
            </a:pPr>
            <a:r>
              <a:t/>
            </a:r>
            <a:endParaRPr>
              <a:solidFill>
                <a:schemeClr val="lt1"/>
              </a:solidFill>
            </a:endParaRPr>
          </a:p>
        </p:txBody>
      </p:sp>
      <p:pic>
        <p:nvPicPr>
          <p:cNvPr id="136" name="Google Shape;136;p22"/>
          <p:cNvPicPr preferRelativeResize="0"/>
          <p:nvPr/>
        </p:nvPicPr>
        <p:blipFill>
          <a:blip r:embed="rId3">
            <a:alphaModFix/>
          </a:blip>
          <a:stretch>
            <a:fillRect/>
          </a:stretch>
        </p:blipFill>
        <p:spPr>
          <a:xfrm>
            <a:off x="2795475" y="2837213"/>
            <a:ext cx="971350" cy="971350"/>
          </a:xfrm>
          <a:prstGeom prst="rect">
            <a:avLst/>
          </a:prstGeom>
          <a:noFill/>
          <a:ln>
            <a:noFill/>
          </a:ln>
        </p:spPr>
      </p:pic>
      <p:pic>
        <p:nvPicPr>
          <p:cNvPr id="137" name="Google Shape;137;p22"/>
          <p:cNvPicPr preferRelativeResize="0"/>
          <p:nvPr/>
        </p:nvPicPr>
        <p:blipFill>
          <a:blip r:embed="rId4">
            <a:alphaModFix/>
          </a:blip>
          <a:stretch>
            <a:fillRect/>
          </a:stretch>
        </p:blipFill>
        <p:spPr>
          <a:xfrm>
            <a:off x="4086325" y="2850688"/>
            <a:ext cx="971350" cy="971350"/>
          </a:xfrm>
          <a:prstGeom prst="rect">
            <a:avLst/>
          </a:prstGeom>
          <a:noFill/>
          <a:ln>
            <a:noFill/>
          </a:ln>
        </p:spPr>
      </p:pic>
      <p:pic>
        <p:nvPicPr>
          <p:cNvPr id="138" name="Google Shape;138;p22"/>
          <p:cNvPicPr preferRelativeResize="0"/>
          <p:nvPr/>
        </p:nvPicPr>
        <p:blipFill>
          <a:blip r:embed="rId5">
            <a:alphaModFix/>
          </a:blip>
          <a:stretch>
            <a:fillRect/>
          </a:stretch>
        </p:blipFill>
        <p:spPr>
          <a:xfrm>
            <a:off x="5377175" y="2837213"/>
            <a:ext cx="971350" cy="97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4" name="Google Shape;144;p23"/>
          <p:cNvGraphicFramePr/>
          <p:nvPr/>
        </p:nvGraphicFramePr>
        <p:xfrm>
          <a:off x="431725" y="389900"/>
          <a:ext cx="3000000" cy="3000000"/>
        </p:xfrm>
        <a:graphic>
          <a:graphicData uri="http://schemas.openxmlformats.org/drawingml/2006/table">
            <a:tbl>
              <a:tblPr>
                <a:noFill/>
                <a:tableStyleId>{88EF6EA3-00A6-4BC1-8624-1A3863AD6285}</a:tableStyleId>
              </a:tblPr>
              <a:tblGrid>
                <a:gridCol w="1524000"/>
                <a:gridCol w="792025"/>
                <a:gridCol w="5816450"/>
              </a:tblGrid>
              <a:tr h="381000">
                <a:tc>
                  <a:txBody>
                    <a:bodyPr/>
                    <a:lstStyle/>
                    <a:p>
                      <a:pPr indent="0" lvl="0" marL="0" rtl="0" algn="l">
                        <a:lnSpc>
                          <a:spcPct val="115000"/>
                        </a:lnSpc>
                        <a:spcBef>
                          <a:spcPts val="0"/>
                        </a:spcBef>
                        <a:spcAft>
                          <a:spcPts val="0"/>
                        </a:spcAft>
                        <a:buNone/>
                      </a:pPr>
                      <a:r>
                        <a:rPr b="1" lang="en" sz="1600">
                          <a:solidFill>
                            <a:schemeClr val="dk1"/>
                          </a:solidFill>
                        </a:rPr>
                        <a:t>Header</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Dtype</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represents</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CAMIS</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unique ID for each restaurant. 10-digit integer, static per restaurant permit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DBA</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"Doing Business As" name of the restaurant. (Public business name)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BORO</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borough where the restaurant is located (e.g., Manhattan, Brooklyn, Bronx, Queens, Staten Island). NOTE: There may be discrepancies between zip code and listed boro due to differences in an establishment's mailing address and physical location according to DOHMH FAQ</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81000">
                <a:tc>
                  <a:txBody>
                    <a:bodyPr/>
                    <a:lstStyle/>
                    <a:p>
                      <a:pPr indent="0" lvl="0" marL="0" rtl="0" algn="l">
                        <a:lnSpc>
                          <a:spcPct val="115000"/>
                        </a:lnSpc>
                        <a:spcBef>
                          <a:spcPts val="0"/>
                        </a:spcBef>
                        <a:spcAft>
                          <a:spcPts val="0"/>
                        </a:spcAft>
                        <a:buNone/>
                      </a:pPr>
                      <a:r>
                        <a:rPr lang="en" sz="1000">
                          <a:solidFill>
                            <a:schemeClr val="dk1"/>
                          </a:solidFill>
                        </a:rPr>
                        <a:t>BUILDING</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building number of the restaurant's address.</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STREET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street name of the restaurant's address.</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ZIPCODE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five-digit zip code.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PHONE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restaurant's phone 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solidFill>
                            <a:schemeClr val="dk1"/>
                          </a:solidFill>
                        </a:rPr>
                        <a:t>CUISINE DESCRIPTION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type of cuisine served at the restaurant.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81000">
                <a:tc>
                  <a:txBody>
                    <a:bodyPr/>
                    <a:lstStyle/>
                    <a:p>
                      <a:pPr indent="0" lvl="0" marL="0" rtl="0" algn="l">
                        <a:lnSpc>
                          <a:spcPct val="115000"/>
                        </a:lnSpc>
                        <a:spcBef>
                          <a:spcPts val="0"/>
                        </a:spcBef>
                        <a:spcAft>
                          <a:spcPts val="0"/>
                        </a:spcAft>
                        <a:buNone/>
                      </a:pPr>
                      <a:r>
                        <a:rPr lang="en" sz="1000">
                          <a:solidFill>
                            <a:schemeClr val="dk1"/>
                          </a:solidFill>
                        </a:rPr>
                        <a:t>INSPECTION DATE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Floating Timestamp</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date of the inspection. "1/1/1900 "= not yet had an inspection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81000">
                <a:tc>
                  <a:txBody>
                    <a:bodyPr/>
                    <a:lstStyle/>
                    <a:p>
                      <a:pPr indent="0" lvl="0" marL="0" rtl="0" algn="l">
                        <a:lnSpc>
                          <a:spcPct val="115000"/>
                        </a:lnSpc>
                        <a:spcBef>
                          <a:spcPts val="0"/>
                        </a:spcBef>
                        <a:spcAft>
                          <a:spcPts val="0"/>
                        </a:spcAft>
                        <a:buNone/>
                      </a:pPr>
                      <a:r>
                        <a:rPr lang="en" sz="1000">
                          <a:solidFill>
                            <a:schemeClr val="dk1"/>
                          </a:solidFill>
                        </a:rPr>
                        <a:t>ACTION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action taken as a result of the inspection (e.g., "Violations were cited," "No violations were recorded," "Closed", "Reopened" ).</a:t>
                      </a:r>
                      <a:endParaRPr sz="1000">
                        <a:solidFill>
                          <a:schemeClr val="dk1"/>
                        </a:solidFill>
                      </a:endParaRPr>
                    </a:p>
                  </a:txBody>
                  <a:tcPr marT="25400" marB="25400" marR="0" marL="0" anchor="b">
                    <a:lnL cap="flat" cmpd="sng" w="6350">
                      <a:solidFill>
                        <a:srgbClr val="CCCCCC"/>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0" name="Google Shape;150;p24"/>
          <p:cNvGraphicFramePr/>
          <p:nvPr/>
        </p:nvGraphicFramePr>
        <p:xfrm>
          <a:off x="436838" y="459525"/>
          <a:ext cx="3000000" cy="3000000"/>
        </p:xfrm>
        <a:graphic>
          <a:graphicData uri="http://schemas.openxmlformats.org/drawingml/2006/table">
            <a:tbl>
              <a:tblPr>
                <a:noFill/>
                <a:tableStyleId>{3CB34A8A-F99C-4A1B-9EEF-F59A25ECFB25}</a:tableStyleId>
              </a:tblPr>
              <a:tblGrid>
                <a:gridCol w="1504175"/>
                <a:gridCol w="713750"/>
                <a:gridCol w="6010325"/>
              </a:tblGrid>
              <a:tr h="200025">
                <a:tc>
                  <a:txBody>
                    <a:bodyPr/>
                    <a:lstStyle/>
                    <a:p>
                      <a:pPr indent="0" lvl="0" marL="0" rtl="0" algn="l">
                        <a:lnSpc>
                          <a:spcPct val="115000"/>
                        </a:lnSpc>
                        <a:spcBef>
                          <a:spcPts val="0"/>
                        </a:spcBef>
                        <a:spcAft>
                          <a:spcPts val="0"/>
                        </a:spcAft>
                        <a:buNone/>
                      </a:pPr>
                      <a:r>
                        <a:rPr b="1" lang="en" sz="1600">
                          <a:solidFill>
                            <a:schemeClr val="dk1"/>
                          </a:solidFill>
                        </a:rPr>
                        <a:t>Header</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Dtype</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represents</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solidFill>
                            <a:schemeClr val="dk1"/>
                          </a:solidFill>
                        </a:rPr>
                        <a:t>VIOLATION CODE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A specific code assigned to each violation found.</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33375">
                <a:tc>
                  <a:txBody>
                    <a:bodyPr/>
                    <a:lstStyle/>
                    <a:p>
                      <a:pPr indent="0" lvl="0" marL="0" rtl="0" algn="l">
                        <a:lnSpc>
                          <a:spcPct val="115000"/>
                        </a:lnSpc>
                        <a:spcBef>
                          <a:spcPts val="0"/>
                        </a:spcBef>
                        <a:spcAft>
                          <a:spcPts val="0"/>
                        </a:spcAft>
                        <a:buNone/>
                      </a:pPr>
                      <a:r>
                        <a:rPr lang="en" sz="1000">
                          <a:solidFill>
                            <a:schemeClr val="dk1"/>
                          </a:solidFill>
                        </a:rPr>
                        <a:t>VIOLATION DESCRIPTION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A detailed description of the violation corresponding to the code.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33375">
                <a:tc>
                  <a:txBody>
                    <a:bodyPr/>
                    <a:lstStyle/>
                    <a:p>
                      <a:pPr indent="0" lvl="0" marL="0" rtl="0" algn="l">
                        <a:lnSpc>
                          <a:spcPct val="115000"/>
                        </a:lnSpc>
                        <a:spcBef>
                          <a:spcPts val="0"/>
                        </a:spcBef>
                        <a:spcAft>
                          <a:spcPts val="0"/>
                        </a:spcAft>
                        <a:buNone/>
                      </a:pPr>
                      <a:r>
                        <a:rPr lang="en" sz="1000">
                          <a:solidFill>
                            <a:schemeClr val="dk1"/>
                          </a:solidFill>
                        </a:rPr>
                        <a:t>CRITICAL FLAG</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Indicates if a violation is considered "Critical" or "Not Critical" or "Not Applicable".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lang="en" sz="1000">
                          <a:solidFill>
                            <a:schemeClr val="dk1"/>
                          </a:solidFill>
                        </a:rPr>
                        <a:t>SCORE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numeric score assigned to the restaurant's inspection. A lower score is better.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lang="en" sz="1000">
                          <a:solidFill>
                            <a:schemeClr val="dk1"/>
                          </a:solidFill>
                        </a:rPr>
                        <a:t>GRADE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letter grade assigned based on the score (N = Not Yet Graded, A = Grade A, B = Grade B, C = Grade</a:t>
                      </a:r>
                      <a:r>
                        <a:rPr lang="en" sz="1000">
                          <a:solidFill>
                            <a:schemeClr val="dk1"/>
                          </a:solidFill>
                        </a:rPr>
                        <a:t> C</a:t>
                      </a:r>
                      <a:r>
                        <a:rPr lang="en" sz="1000">
                          <a:solidFill>
                            <a:schemeClr val="dk1"/>
                          </a:solidFill>
                        </a:rPr>
                        <a:t>, Z = Grade Pending, P= Grade Pending issued on re-opening following an initial inspection that resulted in a closure).</a:t>
                      </a:r>
                      <a:endParaRPr sz="1000">
                        <a:solidFill>
                          <a:schemeClr val="dk1"/>
                        </a:solidFill>
                      </a:endParaRPr>
                    </a:p>
                  </a:txBody>
                  <a:tcPr marT="25400" marB="25400" marR="0" marL="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33375">
                <a:tc>
                  <a:txBody>
                    <a:bodyPr/>
                    <a:lstStyle/>
                    <a:p>
                      <a:pPr indent="0" lvl="0" marL="0" rtl="0" algn="l">
                        <a:lnSpc>
                          <a:spcPct val="115000"/>
                        </a:lnSpc>
                        <a:spcBef>
                          <a:spcPts val="0"/>
                        </a:spcBef>
                        <a:spcAft>
                          <a:spcPts val="0"/>
                        </a:spcAft>
                        <a:buNone/>
                      </a:pPr>
                      <a:r>
                        <a:rPr lang="en" sz="1000">
                          <a:solidFill>
                            <a:schemeClr val="dk1"/>
                          </a:solidFill>
                        </a:rPr>
                        <a:t>GRADE DATE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Floating Timestamp</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date the grade was issued.</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solidFill>
                            <a:schemeClr val="dk1"/>
                          </a:solidFill>
                        </a:rPr>
                        <a:t>RECORD DATE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Floating Timestamp</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date the inspection record was entered into the system.</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solidFill>
                            <a:schemeClr val="dk1"/>
                          </a:solidFill>
                        </a:rPr>
                        <a:t>INSPECTION TYPE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type of inspection (e.g., "Cycle Inspection," "Re-inspection").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 sz="1000">
                          <a:solidFill>
                            <a:schemeClr val="dk1"/>
                          </a:solidFill>
                        </a:rPr>
                        <a:t>Latitude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geographic latitude of the restaurant.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lang="en" sz="1000">
                          <a:solidFill>
                            <a:schemeClr val="dk1"/>
                          </a:solidFill>
                        </a:rPr>
                        <a:t>Longitude</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solidFill>
                            <a:schemeClr val="dk1"/>
                          </a:solidFill>
                        </a:rPr>
                        <a:t>The geographic longitude of the restaurant.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solidFill>
                      <a:srgbClr val="FFF2CC"/>
                    </a:solidFill>
                  </a:tcPr>
                </a:tc>
              </a:tr>
              <a:tr h="333375">
                <a:tc>
                  <a:txBody>
                    <a:bodyPr/>
                    <a:lstStyle/>
                    <a:p>
                      <a:pPr indent="0" lvl="0" marL="0" rtl="0" algn="l">
                        <a:lnSpc>
                          <a:spcPct val="115000"/>
                        </a:lnSpc>
                        <a:spcBef>
                          <a:spcPts val="0"/>
                        </a:spcBef>
                        <a:spcAft>
                          <a:spcPts val="0"/>
                        </a:spcAft>
                        <a:buNone/>
                      </a:pPr>
                      <a:r>
                        <a:rPr lang="en" sz="1000">
                          <a:solidFill>
                            <a:schemeClr val="dk1"/>
                          </a:solidFill>
                        </a:rPr>
                        <a:t>Community Board</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community board district 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6" name="Google Shape;156;p25"/>
          <p:cNvGraphicFramePr/>
          <p:nvPr/>
        </p:nvGraphicFramePr>
        <p:xfrm>
          <a:off x="431725" y="576864"/>
          <a:ext cx="3000000" cy="3000000"/>
        </p:xfrm>
        <a:graphic>
          <a:graphicData uri="http://schemas.openxmlformats.org/drawingml/2006/table">
            <a:tbl>
              <a:tblPr>
                <a:noFill/>
                <a:tableStyleId>{3CB34A8A-F99C-4A1B-9EEF-F59A25ECFB25}</a:tableStyleId>
              </a:tblPr>
              <a:tblGrid>
                <a:gridCol w="1316025"/>
                <a:gridCol w="811200"/>
                <a:gridCol w="5920000"/>
              </a:tblGrid>
              <a:tr h="200025">
                <a:tc>
                  <a:txBody>
                    <a:bodyPr/>
                    <a:lstStyle/>
                    <a:p>
                      <a:pPr indent="0" lvl="0" marL="0" rtl="0" algn="l">
                        <a:lnSpc>
                          <a:spcPct val="115000"/>
                        </a:lnSpc>
                        <a:spcBef>
                          <a:spcPts val="0"/>
                        </a:spcBef>
                        <a:spcAft>
                          <a:spcPts val="0"/>
                        </a:spcAft>
                        <a:buNone/>
                      </a:pPr>
                      <a:r>
                        <a:rPr b="1" lang="en" sz="1600">
                          <a:solidFill>
                            <a:schemeClr val="dk1"/>
                          </a:solidFill>
                        </a:rPr>
                        <a:t>Header</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Dtype</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700">
                          <a:solidFill>
                            <a:schemeClr val="dk1"/>
                          </a:solidFill>
                        </a:rPr>
                        <a:t>represents</a:t>
                      </a:r>
                      <a:endParaRPr b="1" sz="16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Council District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city council district 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Census Tract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census tract identifier.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BIN</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Building Identification 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BBL</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Borough, Block and Lot number.</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chemeClr val="dk1"/>
                          </a:solidFill>
                        </a:rPr>
                        <a:t>NTA</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Text</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The Neighborhood Tabulation Area.</a:t>
                      </a:r>
                      <a:endParaRPr sz="1000">
                        <a:solidFill>
                          <a:schemeClr val="dk1"/>
                        </a:solidFill>
                      </a:endParaRPr>
                    </a:p>
                  </a:txBody>
                  <a:tcPr marT="25400" marB="25400" marR="25400" marL="25400" anchor="b">
                    <a:lnL cap="flat" cmpd="sng" w="6350">
                      <a:solidFill>
                        <a:srgbClr val="CCCCCC"/>
                      </a:solidFill>
                      <a:prstDash val="solid"/>
                      <a:round/>
                      <a:headEnd len="sm" w="sm" type="none"/>
                      <a:tailEnd len="sm" w="sm" type="none"/>
                    </a:lnL>
                    <a:lnR cap="flat" cmpd="sng" w="6350">
                      <a:solidFill>
                        <a:srgbClr val="CCCCCC"/>
                      </a:solidFill>
                      <a:prstDash val="solid"/>
                      <a:round/>
                      <a:headEnd len="sm" w="sm" type="none"/>
                      <a:tailEnd len="sm" w="sm" type="none"/>
                    </a:lnR>
                    <a:lnT cap="flat" cmpd="sng" w="6350">
                      <a:solidFill>
                        <a:srgbClr val="CCCCCC"/>
                      </a:solidFill>
                      <a:prstDash val="solid"/>
                      <a:round/>
                      <a:headEnd len="sm" w="sm" type="none"/>
                      <a:tailEnd len="sm" w="sm" type="none"/>
                    </a:lnT>
                    <a:lnB cap="flat" cmpd="sng" w="6350">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